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4" r:id="rId8"/>
    <p:sldId id="265" r:id="rId9"/>
    <p:sldId id="266" r:id="rId10"/>
    <p:sldId id="267" r:id="rId11"/>
    <p:sldId id="268" r:id="rId1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moretti34@campus.unimib.it" initials="m" lastIdx="1" clrIdx="0">
    <p:extLst>
      <p:ext uri="{19B8F6BF-5375-455C-9EA6-DF929625EA0E}">
        <p15:presenceInfo xmlns:p15="http://schemas.microsoft.com/office/powerpoint/2012/main" userId="m.moretti34@campus.unimib.i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26" autoAdjust="0"/>
    <p:restoredTop sz="95226" autoAdjust="0"/>
  </p:normalViewPr>
  <p:slideViewPr>
    <p:cSldViewPr snapToGrid="0">
      <p:cViewPr varScale="1">
        <p:scale>
          <a:sx n="70" d="100"/>
          <a:sy n="70" d="100"/>
        </p:scale>
        <p:origin x="63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07FD1E-DECD-469B-94A6-93AE7DEA04F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BFF8CCE-D4FE-4425-9420-9D142AC496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72368CD-59B6-4670-A63D-B55B53BD1A3A}"/>
              </a:ext>
            </a:extLst>
          </p:cNvPr>
          <p:cNvSpPr>
            <a:spLocks noGrp="1"/>
          </p:cNvSpPr>
          <p:nvPr>
            <p:ph type="dt" sz="half" idx="10"/>
          </p:nvPr>
        </p:nvSpPr>
        <p:spPr/>
        <p:txBody>
          <a:bodyPr/>
          <a:lstStyle/>
          <a:p>
            <a:fld id="{4CB1F7AF-9A96-4C07-B24C-80E8CCBF06AD}" type="datetimeFigureOut">
              <a:rPr lang="it-IT" smtClean="0"/>
              <a:t>12/03/2021</a:t>
            </a:fld>
            <a:endParaRPr lang="it-IT"/>
          </a:p>
        </p:txBody>
      </p:sp>
      <p:sp>
        <p:nvSpPr>
          <p:cNvPr id="5" name="Segnaposto piè di pagina 4">
            <a:extLst>
              <a:ext uri="{FF2B5EF4-FFF2-40B4-BE49-F238E27FC236}">
                <a16:creationId xmlns:a16="http://schemas.microsoft.com/office/drawing/2014/main" id="{5056D4F6-603A-491B-94C5-541178E78D7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143C802-0006-4E4A-B385-0AC1C6B15B18}"/>
              </a:ext>
            </a:extLst>
          </p:cNvPr>
          <p:cNvSpPr>
            <a:spLocks noGrp="1"/>
          </p:cNvSpPr>
          <p:nvPr>
            <p:ph type="sldNum" sz="quarter" idx="12"/>
          </p:nvPr>
        </p:nvSpPr>
        <p:spPr/>
        <p:txBody>
          <a:bodyPr/>
          <a:lstStyle/>
          <a:p>
            <a:fld id="{C0220798-DDA2-437F-9105-83B0EB03497C}" type="slidenum">
              <a:rPr lang="it-IT" smtClean="0"/>
              <a:t>‹N›</a:t>
            </a:fld>
            <a:endParaRPr lang="it-IT"/>
          </a:p>
        </p:txBody>
      </p:sp>
    </p:spTree>
    <p:extLst>
      <p:ext uri="{BB962C8B-B14F-4D97-AF65-F5344CB8AC3E}">
        <p14:creationId xmlns:p14="http://schemas.microsoft.com/office/powerpoint/2010/main" val="2157356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39610A-DE2D-4237-A0D3-6D29CCDCD7B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9A903FE-4128-4573-8B00-9C7599770CD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16D0902-5079-4532-87B6-27DAC9A01B3B}"/>
              </a:ext>
            </a:extLst>
          </p:cNvPr>
          <p:cNvSpPr>
            <a:spLocks noGrp="1"/>
          </p:cNvSpPr>
          <p:nvPr>
            <p:ph type="dt" sz="half" idx="10"/>
          </p:nvPr>
        </p:nvSpPr>
        <p:spPr/>
        <p:txBody>
          <a:bodyPr/>
          <a:lstStyle/>
          <a:p>
            <a:fld id="{4CB1F7AF-9A96-4C07-B24C-80E8CCBF06AD}" type="datetimeFigureOut">
              <a:rPr lang="it-IT" smtClean="0"/>
              <a:t>12/03/2021</a:t>
            </a:fld>
            <a:endParaRPr lang="it-IT"/>
          </a:p>
        </p:txBody>
      </p:sp>
      <p:sp>
        <p:nvSpPr>
          <p:cNvPr id="5" name="Segnaposto piè di pagina 4">
            <a:extLst>
              <a:ext uri="{FF2B5EF4-FFF2-40B4-BE49-F238E27FC236}">
                <a16:creationId xmlns:a16="http://schemas.microsoft.com/office/drawing/2014/main" id="{C749C34F-7358-48FF-AB98-A1B5EBA1B59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B4EA47D-90D9-4979-96D5-FDA5781E656A}"/>
              </a:ext>
            </a:extLst>
          </p:cNvPr>
          <p:cNvSpPr>
            <a:spLocks noGrp="1"/>
          </p:cNvSpPr>
          <p:nvPr>
            <p:ph type="sldNum" sz="quarter" idx="12"/>
          </p:nvPr>
        </p:nvSpPr>
        <p:spPr/>
        <p:txBody>
          <a:bodyPr/>
          <a:lstStyle/>
          <a:p>
            <a:fld id="{C0220798-DDA2-437F-9105-83B0EB03497C}" type="slidenum">
              <a:rPr lang="it-IT" smtClean="0"/>
              <a:t>‹N›</a:t>
            </a:fld>
            <a:endParaRPr lang="it-IT"/>
          </a:p>
        </p:txBody>
      </p:sp>
    </p:spTree>
    <p:extLst>
      <p:ext uri="{BB962C8B-B14F-4D97-AF65-F5344CB8AC3E}">
        <p14:creationId xmlns:p14="http://schemas.microsoft.com/office/powerpoint/2010/main" val="1443092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636968B-AD54-4637-BDD8-DEBDE939AE0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618EE77-9101-498D-BA4B-49DBC82BDF3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BDD6B9B-2749-4712-800F-E8127B658800}"/>
              </a:ext>
            </a:extLst>
          </p:cNvPr>
          <p:cNvSpPr>
            <a:spLocks noGrp="1"/>
          </p:cNvSpPr>
          <p:nvPr>
            <p:ph type="dt" sz="half" idx="10"/>
          </p:nvPr>
        </p:nvSpPr>
        <p:spPr/>
        <p:txBody>
          <a:bodyPr/>
          <a:lstStyle/>
          <a:p>
            <a:fld id="{4CB1F7AF-9A96-4C07-B24C-80E8CCBF06AD}" type="datetimeFigureOut">
              <a:rPr lang="it-IT" smtClean="0"/>
              <a:t>12/03/2021</a:t>
            </a:fld>
            <a:endParaRPr lang="it-IT"/>
          </a:p>
        </p:txBody>
      </p:sp>
      <p:sp>
        <p:nvSpPr>
          <p:cNvPr id="5" name="Segnaposto piè di pagina 4">
            <a:extLst>
              <a:ext uri="{FF2B5EF4-FFF2-40B4-BE49-F238E27FC236}">
                <a16:creationId xmlns:a16="http://schemas.microsoft.com/office/drawing/2014/main" id="{5CD0F5FC-C460-488C-968F-0965DB503EC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6924F56-81AE-4386-93D1-C9D7A195A563}"/>
              </a:ext>
            </a:extLst>
          </p:cNvPr>
          <p:cNvSpPr>
            <a:spLocks noGrp="1"/>
          </p:cNvSpPr>
          <p:nvPr>
            <p:ph type="sldNum" sz="quarter" idx="12"/>
          </p:nvPr>
        </p:nvSpPr>
        <p:spPr/>
        <p:txBody>
          <a:bodyPr/>
          <a:lstStyle/>
          <a:p>
            <a:fld id="{C0220798-DDA2-437F-9105-83B0EB03497C}" type="slidenum">
              <a:rPr lang="it-IT" smtClean="0"/>
              <a:t>‹N›</a:t>
            </a:fld>
            <a:endParaRPr lang="it-IT"/>
          </a:p>
        </p:txBody>
      </p:sp>
    </p:spTree>
    <p:extLst>
      <p:ext uri="{BB962C8B-B14F-4D97-AF65-F5344CB8AC3E}">
        <p14:creationId xmlns:p14="http://schemas.microsoft.com/office/powerpoint/2010/main" val="2611479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D898E5-5160-452F-B5FB-CB01DA5C707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21905AC-2E25-4499-AE7B-C60F10A91B3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8BBA3FF-2A2A-4BD3-BB21-6A44772D9B79}"/>
              </a:ext>
            </a:extLst>
          </p:cNvPr>
          <p:cNvSpPr>
            <a:spLocks noGrp="1"/>
          </p:cNvSpPr>
          <p:nvPr>
            <p:ph type="dt" sz="half" idx="10"/>
          </p:nvPr>
        </p:nvSpPr>
        <p:spPr/>
        <p:txBody>
          <a:bodyPr/>
          <a:lstStyle/>
          <a:p>
            <a:fld id="{4CB1F7AF-9A96-4C07-B24C-80E8CCBF06AD}" type="datetimeFigureOut">
              <a:rPr lang="it-IT" smtClean="0"/>
              <a:t>12/03/2021</a:t>
            </a:fld>
            <a:endParaRPr lang="it-IT"/>
          </a:p>
        </p:txBody>
      </p:sp>
      <p:sp>
        <p:nvSpPr>
          <p:cNvPr id="5" name="Segnaposto piè di pagina 4">
            <a:extLst>
              <a:ext uri="{FF2B5EF4-FFF2-40B4-BE49-F238E27FC236}">
                <a16:creationId xmlns:a16="http://schemas.microsoft.com/office/drawing/2014/main" id="{1ABD7129-F2AA-4181-A1AE-674BFD93EEE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65FCFC5-10C2-4602-B7FE-0752B372756B}"/>
              </a:ext>
            </a:extLst>
          </p:cNvPr>
          <p:cNvSpPr>
            <a:spLocks noGrp="1"/>
          </p:cNvSpPr>
          <p:nvPr>
            <p:ph type="sldNum" sz="quarter" idx="12"/>
          </p:nvPr>
        </p:nvSpPr>
        <p:spPr/>
        <p:txBody>
          <a:bodyPr/>
          <a:lstStyle/>
          <a:p>
            <a:fld id="{C0220798-DDA2-437F-9105-83B0EB03497C}" type="slidenum">
              <a:rPr lang="it-IT" smtClean="0"/>
              <a:t>‹N›</a:t>
            </a:fld>
            <a:endParaRPr lang="it-IT"/>
          </a:p>
        </p:txBody>
      </p:sp>
    </p:spTree>
    <p:extLst>
      <p:ext uri="{BB962C8B-B14F-4D97-AF65-F5344CB8AC3E}">
        <p14:creationId xmlns:p14="http://schemas.microsoft.com/office/powerpoint/2010/main" val="1600804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67B421-B67C-4B14-9747-3888FF06273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D147CB7-CB26-4CAF-9310-065A430A01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362DF9A-E38A-48F7-9544-D033147E6766}"/>
              </a:ext>
            </a:extLst>
          </p:cNvPr>
          <p:cNvSpPr>
            <a:spLocks noGrp="1"/>
          </p:cNvSpPr>
          <p:nvPr>
            <p:ph type="dt" sz="half" idx="10"/>
          </p:nvPr>
        </p:nvSpPr>
        <p:spPr/>
        <p:txBody>
          <a:bodyPr/>
          <a:lstStyle/>
          <a:p>
            <a:fld id="{4CB1F7AF-9A96-4C07-B24C-80E8CCBF06AD}" type="datetimeFigureOut">
              <a:rPr lang="it-IT" smtClean="0"/>
              <a:t>12/03/2021</a:t>
            </a:fld>
            <a:endParaRPr lang="it-IT"/>
          </a:p>
        </p:txBody>
      </p:sp>
      <p:sp>
        <p:nvSpPr>
          <p:cNvPr id="5" name="Segnaposto piè di pagina 4">
            <a:extLst>
              <a:ext uri="{FF2B5EF4-FFF2-40B4-BE49-F238E27FC236}">
                <a16:creationId xmlns:a16="http://schemas.microsoft.com/office/drawing/2014/main" id="{3799A890-8047-49F2-9CC1-1336FED2F6F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C0345FF-0EF7-411E-ACFA-0BC2A222E4CF}"/>
              </a:ext>
            </a:extLst>
          </p:cNvPr>
          <p:cNvSpPr>
            <a:spLocks noGrp="1"/>
          </p:cNvSpPr>
          <p:nvPr>
            <p:ph type="sldNum" sz="quarter" idx="12"/>
          </p:nvPr>
        </p:nvSpPr>
        <p:spPr/>
        <p:txBody>
          <a:bodyPr/>
          <a:lstStyle/>
          <a:p>
            <a:fld id="{C0220798-DDA2-437F-9105-83B0EB03497C}" type="slidenum">
              <a:rPr lang="it-IT" smtClean="0"/>
              <a:t>‹N›</a:t>
            </a:fld>
            <a:endParaRPr lang="it-IT"/>
          </a:p>
        </p:txBody>
      </p:sp>
    </p:spTree>
    <p:extLst>
      <p:ext uri="{BB962C8B-B14F-4D97-AF65-F5344CB8AC3E}">
        <p14:creationId xmlns:p14="http://schemas.microsoft.com/office/powerpoint/2010/main" val="204841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7BE5B8-B5F7-4EEB-BDB3-6872F83497F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D7709C4-02F7-4580-81C3-8416808E516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DB68012-AF2B-4200-84C6-54D813CDF34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8EF538D-A437-4EE7-9BF4-7383E8CEC603}"/>
              </a:ext>
            </a:extLst>
          </p:cNvPr>
          <p:cNvSpPr>
            <a:spLocks noGrp="1"/>
          </p:cNvSpPr>
          <p:nvPr>
            <p:ph type="dt" sz="half" idx="10"/>
          </p:nvPr>
        </p:nvSpPr>
        <p:spPr/>
        <p:txBody>
          <a:bodyPr/>
          <a:lstStyle/>
          <a:p>
            <a:fld id="{4CB1F7AF-9A96-4C07-B24C-80E8CCBF06AD}" type="datetimeFigureOut">
              <a:rPr lang="it-IT" smtClean="0"/>
              <a:t>12/03/2021</a:t>
            </a:fld>
            <a:endParaRPr lang="it-IT"/>
          </a:p>
        </p:txBody>
      </p:sp>
      <p:sp>
        <p:nvSpPr>
          <p:cNvPr id="6" name="Segnaposto piè di pagina 5">
            <a:extLst>
              <a:ext uri="{FF2B5EF4-FFF2-40B4-BE49-F238E27FC236}">
                <a16:creationId xmlns:a16="http://schemas.microsoft.com/office/drawing/2014/main" id="{8033583F-2E99-446B-BB16-7400D7206EA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3100FA5-F477-40BF-BC0A-E771064D87B1}"/>
              </a:ext>
            </a:extLst>
          </p:cNvPr>
          <p:cNvSpPr>
            <a:spLocks noGrp="1"/>
          </p:cNvSpPr>
          <p:nvPr>
            <p:ph type="sldNum" sz="quarter" idx="12"/>
          </p:nvPr>
        </p:nvSpPr>
        <p:spPr/>
        <p:txBody>
          <a:bodyPr/>
          <a:lstStyle/>
          <a:p>
            <a:fld id="{C0220798-DDA2-437F-9105-83B0EB03497C}" type="slidenum">
              <a:rPr lang="it-IT" smtClean="0"/>
              <a:t>‹N›</a:t>
            </a:fld>
            <a:endParaRPr lang="it-IT"/>
          </a:p>
        </p:txBody>
      </p:sp>
    </p:spTree>
    <p:extLst>
      <p:ext uri="{BB962C8B-B14F-4D97-AF65-F5344CB8AC3E}">
        <p14:creationId xmlns:p14="http://schemas.microsoft.com/office/powerpoint/2010/main" val="2856136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AF7D08-0D7E-4DE9-B09D-72787AFF559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2DC8323-19E5-48AB-A33B-2F8473F85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889C39D-9A09-45F1-B561-FDD1276E9A0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94E0571-A110-4ED5-8E66-904F56BD84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7F72C5B-EABC-47CB-ABB0-C280D381800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D62D3E6-8A41-477B-A2FB-F8D93777E8E0}"/>
              </a:ext>
            </a:extLst>
          </p:cNvPr>
          <p:cNvSpPr>
            <a:spLocks noGrp="1"/>
          </p:cNvSpPr>
          <p:nvPr>
            <p:ph type="dt" sz="half" idx="10"/>
          </p:nvPr>
        </p:nvSpPr>
        <p:spPr/>
        <p:txBody>
          <a:bodyPr/>
          <a:lstStyle/>
          <a:p>
            <a:fld id="{4CB1F7AF-9A96-4C07-B24C-80E8CCBF06AD}" type="datetimeFigureOut">
              <a:rPr lang="it-IT" smtClean="0"/>
              <a:t>12/03/2021</a:t>
            </a:fld>
            <a:endParaRPr lang="it-IT"/>
          </a:p>
        </p:txBody>
      </p:sp>
      <p:sp>
        <p:nvSpPr>
          <p:cNvPr id="8" name="Segnaposto piè di pagina 7">
            <a:extLst>
              <a:ext uri="{FF2B5EF4-FFF2-40B4-BE49-F238E27FC236}">
                <a16:creationId xmlns:a16="http://schemas.microsoft.com/office/drawing/2014/main" id="{2F7A71A6-CB87-49F2-92EB-F1334A2184C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29D81F4-26DF-4621-BC43-B968C282F9BB}"/>
              </a:ext>
            </a:extLst>
          </p:cNvPr>
          <p:cNvSpPr>
            <a:spLocks noGrp="1"/>
          </p:cNvSpPr>
          <p:nvPr>
            <p:ph type="sldNum" sz="quarter" idx="12"/>
          </p:nvPr>
        </p:nvSpPr>
        <p:spPr/>
        <p:txBody>
          <a:bodyPr/>
          <a:lstStyle/>
          <a:p>
            <a:fld id="{C0220798-DDA2-437F-9105-83B0EB03497C}" type="slidenum">
              <a:rPr lang="it-IT" smtClean="0"/>
              <a:t>‹N›</a:t>
            </a:fld>
            <a:endParaRPr lang="it-IT"/>
          </a:p>
        </p:txBody>
      </p:sp>
    </p:spTree>
    <p:extLst>
      <p:ext uri="{BB962C8B-B14F-4D97-AF65-F5344CB8AC3E}">
        <p14:creationId xmlns:p14="http://schemas.microsoft.com/office/powerpoint/2010/main" val="2566252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A6819E-BDC1-4406-A3CF-8BBC3E886A9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CD0BA66-0E15-43DE-8E86-86B1518CB651}"/>
              </a:ext>
            </a:extLst>
          </p:cNvPr>
          <p:cNvSpPr>
            <a:spLocks noGrp="1"/>
          </p:cNvSpPr>
          <p:nvPr>
            <p:ph type="dt" sz="half" idx="10"/>
          </p:nvPr>
        </p:nvSpPr>
        <p:spPr/>
        <p:txBody>
          <a:bodyPr/>
          <a:lstStyle/>
          <a:p>
            <a:fld id="{4CB1F7AF-9A96-4C07-B24C-80E8CCBF06AD}" type="datetimeFigureOut">
              <a:rPr lang="it-IT" smtClean="0"/>
              <a:t>12/03/2021</a:t>
            </a:fld>
            <a:endParaRPr lang="it-IT"/>
          </a:p>
        </p:txBody>
      </p:sp>
      <p:sp>
        <p:nvSpPr>
          <p:cNvPr id="4" name="Segnaposto piè di pagina 3">
            <a:extLst>
              <a:ext uri="{FF2B5EF4-FFF2-40B4-BE49-F238E27FC236}">
                <a16:creationId xmlns:a16="http://schemas.microsoft.com/office/drawing/2014/main" id="{DB1CA904-D981-4A02-BE38-55CDF511A95D}"/>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905B437-625C-4262-ABFA-5439A2B4C545}"/>
              </a:ext>
            </a:extLst>
          </p:cNvPr>
          <p:cNvSpPr>
            <a:spLocks noGrp="1"/>
          </p:cNvSpPr>
          <p:nvPr>
            <p:ph type="sldNum" sz="quarter" idx="12"/>
          </p:nvPr>
        </p:nvSpPr>
        <p:spPr/>
        <p:txBody>
          <a:bodyPr/>
          <a:lstStyle/>
          <a:p>
            <a:fld id="{C0220798-DDA2-437F-9105-83B0EB03497C}" type="slidenum">
              <a:rPr lang="it-IT" smtClean="0"/>
              <a:t>‹N›</a:t>
            </a:fld>
            <a:endParaRPr lang="it-IT"/>
          </a:p>
        </p:txBody>
      </p:sp>
    </p:spTree>
    <p:extLst>
      <p:ext uri="{BB962C8B-B14F-4D97-AF65-F5344CB8AC3E}">
        <p14:creationId xmlns:p14="http://schemas.microsoft.com/office/powerpoint/2010/main" val="392369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0C164A4-3B24-4955-9D57-205B517E8E6F}"/>
              </a:ext>
            </a:extLst>
          </p:cNvPr>
          <p:cNvSpPr>
            <a:spLocks noGrp="1"/>
          </p:cNvSpPr>
          <p:nvPr>
            <p:ph type="dt" sz="half" idx="10"/>
          </p:nvPr>
        </p:nvSpPr>
        <p:spPr/>
        <p:txBody>
          <a:bodyPr/>
          <a:lstStyle/>
          <a:p>
            <a:fld id="{4CB1F7AF-9A96-4C07-B24C-80E8CCBF06AD}" type="datetimeFigureOut">
              <a:rPr lang="it-IT" smtClean="0"/>
              <a:t>12/03/2021</a:t>
            </a:fld>
            <a:endParaRPr lang="it-IT"/>
          </a:p>
        </p:txBody>
      </p:sp>
      <p:sp>
        <p:nvSpPr>
          <p:cNvPr id="3" name="Segnaposto piè di pagina 2">
            <a:extLst>
              <a:ext uri="{FF2B5EF4-FFF2-40B4-BE49-F238E27FC236}">
                <a16:creationId xmlns:a16="http://schemas.microsoft.com/office/drawing/2014/main" id="{C343789A-2C6F-4EAB-98A7-6CF58111C6E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4536110-1A4E-4905-8292-600D0CD932D0}"/>
              </a:ext>
            </a:extLst>
          </p:cNvPr>
          <p:cNvSpPr>
            <a:spLocks noGrp="1"/>
          </p:cNvSpPr>
          <p:nvPr>
            <p:ph type="sldNum" sz="quarter" idx="12"/>
          </p:nvPr>
        </p:nvSpPr>
        <p:spPr/>
        <p:txBody>
          <a:bodyPr/>
          <a:lstStyle/>
          <a:p>
            <a:fld id="{C0220798-DDA2-437F-9105-83B0EB03497C}" type="slidenum">
              <a:rPr lang="it-IT" smtClean="0"/>
              <a:t>‹N›</a:t>
            </a:fld>
            <a:endParaRPr lang="it-IT"/>
          </a:p>
        </p:txBody>
      </p:sp>
    </p:spTree>
    <p:extLst>
      <p:ext uri="{BB962C8B-B14F-4D97-AF65-F5344CB8AC3E}">
        <p14:creationId xmlns:p14="http://schemas.microsoft.com/office/powerpoint/2010/main" val="74682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8DD42-F113-4EBB-AB4E-C21214CCAC4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A328B00-ACBF-45A7-8267-AB9704F49E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C268B3D-C0D9-42E1-8CFA-51C342FC32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6ADB6CD-B274-42FB-BEB1-6DD53D91546D}"/>
              </a:ext>
            </a:extLst>
          </p:cNvPr>
          <p:cNvSpPr>
            <a:spLocks noGrp="1"/>
          </p:cNvSpPr>
          <p:nvPr>
            <p:ph type="dt" sz="half" idx="10"/>
          </p:nvPr>
        </p:nvSpPr>
        <p:spPr/>
        <p:txBody>
          <a:bodyPr/>
          <a:lstStyle/>
          <a:p>
            <a:fld id="{4CB1F7AF-9A96-4C07-B24C-80E8CCBF06AD}" type="datetimeFigureOut">
              <a:rPr lang="it-IT" smtClean="0"/>
              <a:t>12/03/2021</a:t>
            </a:fld>
            <a:endParaRPr lang="it-IT"/>
          </a:p>
        </p:txBody>
      </p:sp>
      <p:sp>
        <p:nvSpPr>
          <p:cNvPr id="6" name="Segnaposto piè di pagina 5">
            <a:extLst>
              <a:ext uri="{FF2B5EF4-FFF2-40B4-BE49-F238E27FC236}">
                <a16:creationId xmlns:a16="http://schemas.microsoft.com/office/drawing/2014/main" id="{2B5A7E82-54F4-4F8A-BD52-A4280908D29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D201F9F-B276-4F31-9A7D-B5ED7F977474}"/>
              </a:ext>
            </a:extLst>
          </p:cNvPr>
          <p:cNvSpPr>
            <a:spLocks noGrp="1"/>
          </p:cNvSpPr>
          <p:nvPr>
            <p:ph type="sldNum" sz="quarter" idx="12"/>
          </p:nvPr>
        </p:nvSpPr>
        <p:spPr/>
        <p:txBody>
          <a:bodyPr/>
          <a:lstStyle/>
          <a:p>
            <a:fld id="{C0220798-DDA2-437F-9105-83B0EB03497C}" type="slidenum">
              <a:rPr lang="it-IT" smtClean="0"/>
              <a:t>‹N›</a:t>
            </a:fld>
            <a:endParaRPr lang="it-IT"/>
          </a:p>
        </p:txBody>
      </p:sp>
    </p:spTree>
    <p:extLst>
      <p:ext uri="{BB962C8B-B14F-4D97-AF65-F5344CB8AC3E}">
        <p14:creationId xmlns:p14="http://schemas.microsoft.com/office/powerpoint/2010/main" val="22668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9EC40B-DE06-4650-B99D-1CAE4B80ED5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2D721D5-C170-40F3-A99A-207BFE4B0E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5925DA1-7D7E-40CE-BBC6-D10A1CEE15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834ACFD-85C6-4F52-ADE1-94C1CB0F15DA}"/>
              </a:ext>
            </a:extLst>
          </p:cNvPr>
          <p:cNvSpPr>
            <a:spLocks noGrp="1"/>
          </p:cNvSpPr>
          <p:nvPr>
            <p:ph type="dt" sz="half" idx="10"/>
          </p:nvPr>
        </p:nvSpPr>
        <p:spPr/>
        <p:txBody>
          <a:bodyPr/>
          <a:lstStyle/>
          <a:p>
            <a:fld id="{4CB1F7AF-9A96-4C07-B24C-80E8CCBF06AD}" type="datetimeFigureOut">
              <a:rPr lang="it-IT" smtClean="0"/>
              <a:t>12/03/2021</a:t>
            </a:fld>
            <a:endParaRPr lang="it-IT"/>
          </a:p>
        </p:txBody>
      </p:sp>
      <p:sp>
        <p:nvSpPr>
          <p:cNvPr id="6" name="Segnaposto piè di pagina 5">
            <a:extLst>
              <a:ext uri="{FF2B5EF4-FFF2-40B4-BE49-F238E27FC236}">
                <a16:creationId xmlns:a16="http://schemas.microsoft.com/office/drawing/2014/main" id="{32E130E2-C829-40F1-959F-0F272C2D138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4F9F605-2F79-473B-9192-44D9AFF06B37}"/>
              </a:ext>
            </a:extLst>
          </p:cNvPr>
          <p:cNvSpPr>
            <a:spLocks noGrp="1"/>
          </p:cNvSpPr>
          <p:nvPr>
            <p:ph type="sldNum" sz="quarter" idx="12"/>
          </p:nvPr>
        </p:nvSpPr>
        <p:spPr/>
        <p:txBody>
          <a:bodyPr/>
          <a:lstStyle/>
          <a:p>
            <a:fld id="{C0220798-DDA2-437F-9105-83B0EB03497C}" type="slidenum">
              <a:rPr lang="it-IT" smtClean="0"/>
              <a:t>‹N›</a:t>
            </a:fld>
            <a:endParaRPr lang="it-IT"/>
          </a:p>
        </p:txBody>
      </p:sp>
    </p:spTree>
    <p:extLst>
      <p:ext uri="{BB962C8B-B14F-4D97-AF65-F5344CB8AC3E}">
        <p14:creationId xmlns:p14="http://schemas.microsoft.com/office/powerpoint/2010/main" val="3423455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706EE41-36F9-44D2-82B7-8F31C592E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8ABEAE2-747B-4C73-B0F0-BFA5BF263B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2BBE3E2-E4E7-4FBA-9124-FFF2B2694E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B1F7AF-9A96-4C07-B24C-80E8CCBF06AD}" type="datetimeFigureOut">
              <a:rPr lang="it-IT" smtClean="0"/>
              <a:t>12/03/2021</a:t>
            </a:fld>
            <a:endParaRPr lang="it-IT"/>
          </a:p>
        </p:txBody>
      </p:sp>
      <p:sp>
        <p:nvSpPr>
          <p:cNvPr id="5" name="Segnaposto piè di pagina 4">
            <a:extLst>
              <a:ext uri="{FF2B5EF4-FFF2-40B4-BE49-F238E27FC236}">
                <a16:creationId xmlns:a16="http://schemas.microsoft.com/office/drawing/2014/main" id="{C7667426-4BA1-46C2-B969-0E09351638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6892907D-96D3-4A1D-BC3C-AE58712CEB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220798-DDA2-437F-9105-83B0EB03497C}" type="slidenum">
              <a:rPr lang="it-IT" smtClean="0"/>
              <a:t>‹N›</a:t>
            </a:fld>
            <a:endParaRPr lang="it-IT"/>
          </a:p>
        </p:txBody>
      </p:sp>
    </p:spTree>
    <p:extLst>
      <p:ext uri="{BB962C8B-B14F-4D97-AF65-F5344CB8AC3E}">
        <p14:creationId xmlns:p14="http://schemas.microsoft.com/office/powerpoint/2010/main" val="2076321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7">
            <a:extLst>
              <a:ext uri="{FF2B5EF4-FFF2-40B4-BE49-F238E27FC236}">
                <a16:creationId xmlns:a16="http://schemas.microsoft.com/office/drawing/2014/main" id="{BB84F24B-FAAD-4A0F-8112-D9215DAAC61F}"/>
              </a:ext>
            </a:extLst>
          </p:cNvPr>
          <p:cNvSpPr txBox="1">
            <a:spLocks/>
          </p:cNvSpPr>
          <p:nvPr/>
        </p:nvSpPr>
        <p:spPr>
          <a:xfrm>
            <a:off x="833267" y="2253471"/>
            <a:ext cx="10525463" cy="1568644"/>
          </a:xfrm>
          <a:prstGeom prst="rect">
            <a:avLst/>
          </a:prstGeom>
          <a:solidFill>
            <a:schemeClr val="bg1"/>
          </a:solidFill>
          <a:ln w="6350" cap="flat" cmpd="sng" algn="ctr">
            <a:no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it-IT" sz="3200" b="1" dirty="0">
                <a:latin typeface="Arial" panose="020B0604020202020204" pitchFamily="34" charset="0"/>
                <a:cs typeface="Arial" panose="020B0604020202020204" pitchFamily="34" charset="0"/>
              </a:rPr>
              <a:t>Laboratorio di Microbiologia Industriale e Molecolare</a:t>
            </a:r>
            <a:br>
              <a:rPr lang="it-IT" sz="3200" dirty="0">
                <a:latin typeface="Arial" panose="020B0604020202020204" pitchFamily="34" charset="0"/>
                <a:cs typeface="Arial" panose="020B0604020202020204" pitchFamily="34" charset="0"/>
              </a:rPr>
            </a:br>
            <a:r>
              <a:rPr lang="it-IT" sz="3200" b="1" dirty="0">
                <a:latin typeface="Arial" panose="020B0604020202020204" pitchFamily="34" charset="0"/>
                <a:cs typeface="Arial" panose="020B0604020202020204" pitchFamily="34" charset="0"/>
              </a:rPr>
              <a:t>Caratterizzazione di cellule di lievito utilizzate in ambito alimentare e industriale.</a:t>
            </a:r>
            <a:endParaRPr lang="it-IT" sz="3600" dirty="0">
              <a:latin typeface="Arial" panose="020B0604020202020204" pitchFamily="34" charset="0"/>
              <a:cs typeface="Arial" panose="020B0604020202020204" pitchFamily="34" charset="0"/>
            </a:endParaRPr>
          </a:p>
        </p:txBody>
      </p:sp>
      <p:pic>
        <p:nvPicPr>
          <p:cNvPr id="7" name="logo-PLS.jpg" descr="logo-PLS.jpg">
            <a:extLst>
              <a:ext uri="{FF2B5EF4-FFF2-40B4-BE49-F238E27FC236}">
                <a16:creationId xmlns:a16="http://schemas.microsoft.com/office/drawing/2014/main" id="{5BD56CD8-EF24-4B5F-BCBD-DCC3B8C2A3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56"/>
            <a:ext cx="2004507" cy="2019986"/>
          </a:xfrm>
          <a:prstGeom prst="rect">
            <a:avLst/>
          </a:prstGeom>
          <a:ln w="12700">
            <a:miter lim="400000"/>
          </a:ln>
        </p:spPr>
      </p:pic>
      <p:pic>
        <p:nvPicPr>
          <p:cNvPr id="8" name="Immagine 7">
            <a:extLst>
              <a:ext uri="{FF2B5EF4-FFF2-40B4-BE49-F238E27FC236}">
                <a16:creationId xmlns:a16="http://schemas.microsoft.com/office/drawing/2014/main" id="{EA6BF8EC-797E-48D1-BB6A-B57EDB9B3AE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65163" y="0"/>
            <a:ext cx="2926837" cy="1408639"/>
          </a:xfrm>
          <a:prstGeom prst="rect">
            <a:avLst/>
          </a:prstGeom>
          <a:noFill/>
        </p:spPr>
      </p:pic>
      <p:pic>
        <p:nvPicPr>
          <p:cNvPr id="9" name="Picture 32">
            <a:extLst>
              <a:ext uri="{FF2B5EF4-FFF2-40B4-BE49-F238E27FC236}">
                <a16:creationId xmlns:a16="http://schemas.microsoft.com/office/drawing/2014/main" id="{A80D054C-2F8A-4956-9176-76E98E9628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2548" y="4915579"/>
            <a:ext cx="1806903" cy="1942421"/>
          </a:xfrm>
          <a:prstGeom prst="rect">
            <a:avLst/>
          </a:prstGeom>
        </p:spPr>
      </p:pic>
      <p:sp>
        <p:nvSpPr>
          <p:cNvPr id="10" name="TextBox 52">
            <a:extLst>
              <a:ext uri="{FF2B5EF4-FFF2-40B4-BE49-F238E27FC236}">
                <a16:creationId xmlns:a16="http://schemas.microsoft.com/office/drawing/2014/main" id="{EF9C8D8A-D970-4BD8-A482-C5FDA5A4BACC}"/>
              </a:ext>
            </a:extLst>
          </p:cNvPr>
          <p:cNvSpPr txBox="1"/>
          <p:nvPr/>
        </p:nvSpPr>
        <p:spPr>
          <a:xfrm>
            <a:off x="31453" y="3999515"/>
            <a:ext cx="12129090" cy="369332"/>
          </a:xfrm>
          <a:prstGeom prst="rect">
            <a:avLst/>
          </a:prstGeom>
          <a:noFill/>
        </p:spPr>
        <p:txBody>
          <a:bodyPr wrap="none" rtlCol="0">
            <a:spAutoFit/>
          </a:bodyPr>
          <a:lstStyle/>
          <a:p>
            <a:r>
              <a:rPr lang="it-IT" dirty="0"/>
              <a:t>Dipartimento di Biotecnologie e Bioscienze, Università degli Studi di  Milano-Bicocca, Piazza della Scienza 2, 20126 Milano, Italia</a:t>
            </a:r>
          </a:p>
        </p:txBody>
      </p:sp>
    </p:spTree>
    <p:extLst>
      <p:ext uri="{BB962C8B-B14F-4D97-AF65-F5344CB8AC3E}">
        <p14:creationId xmlns:p14="http://schemas.microsoft.com/office/powerpoint/2010/main" val="173602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D02B1C9-87B7-456E-923C-8A165B2F9C55}"/>
              </a:ext>
            </a:extLst>
          </p:cNvPr>
          <p:cNvSpPr>
            <a:spLocks noGrp="1"/>
          </p:cNvSpPr>
          <p:nvPr>
            <p:ph idx="1"/>
          </p:nvPr>
        </p:nvSpPr>
        <p:spPr>
          <a:xfrm>
            <a:off x="838200" y="1725141"/>
            <a:ext cx="10515600" cy="4351338"/>
          </a:xfrm>
        </p:spPr>
        <p:txBody>
          <a:bodyPr>
            <a:normAutofit/>
          </a:bodyPr>
          <a:lstStyle/>
          <a:p>
            <a:pPr marL="0" indent="0">
              <a:buNone/>
            </a:pPr>
            <a:r>
              <a:rPr lang="it-IT" sz="2400" dirty="0">
                <a:latin typeface="Arial" panose="020B0604020202020204" pitchFamily="34" charset="0"/>
                <a:cs typeface="Arial" panose="020B0604020202020204" pitchFamily="34" charset="0"/>
              </a:rPr>
              <a:t>Crescita dei ceppi da pane e da birra e osservazione in microscopia</a:t>
            </a:r>
            <a:endParaRPr lang="it-IT" sz="2400" dirty="0"/>
          </a:p>
        </p:txBody>
      </p:sp>
      <p:pic>
        <p:nvPicPr>
          <p:cNvPr id="4" name="logo-PLS.jpg" descr="logo-PLS.jpg">
            <a:extLst>
              <a:ext uri="{FF2B5EF4-FFF2-40B4-BE49-F238E27FC236}">
                <a16:creationId xmlns:a16="http://schemas.microsoft.com/office/drawing/2014/main" id="{7F61F621-9E2A-479F-A617-F0EB39F2E8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56"/>
            <a:ext cx="1168013" cy="1177032"/>
          </a:xfrm>
          <a:prstGeom prst="rect">
            <a:avLst/>
          </a:prstGeom>
          <a:ln w="12700">
            <a:miter lim="400000"/>
          </a:ln>
        </p:spPr>
      </p:pic>
      <p:pic>
        <p:nvPicPr>
          <p:cNvPr id="5" name="Picture 32">
            <a:extLst>
              <a:ext uri="{FF2B5EF4-FFF2-40B4-BE49-F238E27FC236}">
                <a16:creationId xmlns:a16="http://schemas.microsoft.com/office/drawing/2014/main" id="{ED29B07A-7192-4FC8-BB33-B64C5A1C1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7087" y="0"/>
            <a:ext cx="1094913" cy="1177032"/>
          </a:xfrm>
          <a:prstGeom prst="rect">
            <a:avLst/>
          </a:prstGeom>
        </p:spPr>
      </p:pic>
      <p:sp>
        <p:nvSpPr>
          <p:cNvPr id="7" name="Titolo 6">
            <a:extLst>
              <a:ext uri="{FF2B5EF4-FFF2-40B4-BE49-F238E27FC236}">
                <a16:creationId xmlns:a16="http://schemas.microsoft.com/office/drawing/2014/main" id="{EF6A1093-E82A-49ED-A03F-13429849595D}"/>
              </a:ext>
            </a:extLst>
          </p:cNvPr>
          <p:cNvSpPr>
            <a:spLocks noGrp="1"/>
          </p:cNvSpPr>
          <p:nvPr>
            <p:ph type="title"/>
          </p:nvPr>
        </p:nvSpPr>
        <p:spPr/>
        <p:txBody>
          <a:bodyPr/>
          <a:lstStyle/>
          <a:p>
            <a:pPr algn="ctr"/>
            <a:r>
              <a:rPr lang="it-IT" b="1" dirty="0"/>
              <a:t>Caratterizzazione metabolica</a:t>
            </a:r>
            <a:br>
              <a:rPr lang="it-IT" b="1" dirty="0"/>
            </a:br>
            <a:r>
              <a:rPr lang="it-IT" sz="3800" dirty="0"/>
              <a:t>Allestimento di colture in beuta</a:t>
            </a:r>
          </a:p>
        </p:txBody>
      </p:sp>
      <p:grpSp>
        <p:nvGrpSpPr>
          <p:cNvPr id="11" name="Gruppo 10">
            <a:extLst>
              <a:ext uri="{FF2B5EF4-FFF2-40B4-BE49-F238E27FC236}">
                <a16:creationId xmlns:a16="http://schemas.microsoft.com/office/drawing/2014/main" id="{BA0FC792-7C36-43B7-B97E-EA66DC4236DE}"/>
              </a:ext>
            </a:extLst>
          </p:cNvPr>
          <p:cNvGrpSpPr/>
          <p:nvPr/>
        </p:nvGrpSpPr>
        <p:grpSpPr>
          <a:xfrm>
            <a:off x="926914" y="2355554"/>
            <a:ext cx="10627563" cy="2146892"/>
            <a:chOff x="324303" y="2415358"/>
            <a:chExt cx="10627563" cy="2146892"/>
          </a:xfrm>
        </p:grpSpPr>
        <p:pic>
          <p:nvPicPr>
            <p:cNvPr id="6" name="Immagine 5">
              <a:extLst>
                <a:ext uri="{FF2B5EF4-FFF2-40B4-BE49-F238E27FC236}">
                  <a16:creationId xmlns:a16="http://schemas.microsoft.com/office/drawing/2014/main" id="{9A530A55-490D-40EC-843B-7B474CC6B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3673" y="2420037"/>
              <a:ext cx="3019031" cy="2142213"/>
            </a:xfrm>
            <a:prstGeom prst="rect">
              <a:avLst/>
            </a:prstGeom>
          </p:spPr>
        </p:pic>
        <p:sp>
          <p:nvSpPr>
            <p:cNvPr id="8" name="CasellaDiTesto 45">
              <a:extLst>
                <a:ext uri="{FF2B5EF4-FFF2-40B4-BE49-F238E27FC236}">
                  <a16:creationId xmlns:a16="http://schemas.microsoft.com/office/drawing/2014/main" id="{F8DEE0AE-39E0-4307-81E3-71935B0108CC}"/>
                </a:ext>
              </a:extLst>
            </p:cNvPr>
            <p:cNvSpPr txBox="1"/>
            <p:nvPr/>
          </p:nvSpPr>
          <p:spPr>
            <a:xfrm>
              <a:off x="8728901" y="3068796"/>
              <a:ext cx="2222965" cy="707886"/>
            </a:xfrm>
            <a:prstGeom prst="rect">
              <a:avLst/>
            </a:prstGeom>
            <a:solidFill>
              <a:schemeClr val="bg1"/>
            </a:solidFill>
          </p:spPr>
          <p:txBody>
            <a:bodyPr wrap="square" rtlCol="0">
              <a:spAutoFit/>
            </a:bodyPr>
            <a:lstStyle/>
            <a:p>
              <a:pPr algn="ctr"/>
              <a:r>
                <a:rPr lang="it-IT" sz="2000" i="1" dirty="0" err="1"/>
                <a:t>Saccharomyces</a:t>
              </a:r>
              <a:r>
                <a:rPr lang="it-IT" sz="2000" i="1" dirty="0"/>
                <a:t> </a:t>
              </a:r>
              <a:r>
                <a:rPr lang="it-IT" sz="2000" i="1" dirty="0" err="1"/>
                <a:t>cerevisiae</a:t>
              </a:r>
              <a:endParaRPr lang="it-IT" sz="2000" i="1" dirty="0"/>
            </a:p>
          </p:txBody>
        </p:sp>
        <p:pic>
          <p:nvPicPr>
            <p:cNvPr id="9" name="Immagine 8">
              <a:extLst>
                <a:ext uri="{FF2B5EF4-FFF2-40B4-BE49-F238E27FC236}">
                  <a16:creationId xmlns:a16="http://schemas.microsoft.com/office/drawing/2014/main" id="{1493AC7F-E1AD-49DB-BD73-AFD4D69395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872" b="24865"/>
            <a:stretch/>
          </p:blipFill>
          <p:spPr>
            <a:xfrm>
              <a:off x="324303" y="2415358"/>
              <a:ext cx="3722826" cy="2137869"/>
            </a:xfrm>
            <a:prstGeom prst="rect">
              <a:avLst/>
            </a:prstGeom>
          </p:spPr>
        </p:pic>
        <p:sp>
          <p:nvSpPr>
            <p:cNvPr id="10" name="Freccia a destra 9">
              <a:extLst>
                <a:ext uri="{FF2B5EF4-FFF2-40B4-BE49-F238E27FC236}">
                  <a16:creationId xmlns:a16="http://schemas.microsoft.com/office/drawing/2014/main" id="{317AE6B8-74F1-492A-9B58-B8E2B7C5F62A}"/>
                </a:ext>
              </a:extLst>
            </p:cNvPr>
            <p:cNvSpPr/>
            <p:nvPr/>
          </p:nvSpPr>
          <p:spPr>
            <a:xfrm>
              <a:off x="4278406" y="3293484"/>
              <a:ext cx="1103990" cy="395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CasellaDiTesto 1">
            <a:extLst>
              <a:ext uri="{FF2B5EF4-FFF2-40B4-BE49-F238E27FC236}">
                <a16:creationId xmlns:a16="http://schemas.microsoft.com/office/drawing/2014/main" id="{924EDFF3-3B29-476C-A611-6FF7D7F293BF}"/>
              </a:ext>
            </a:extLst>
          </p:cNvPr>
          <p:cNvSpPr txBox="1"/>
          <p:nvPr/>
        </p:nvSpPr>
        <p:spPr>
          <a:xfrm>
            <a:off x="838200" y="4838418"/>
            <a:ext cx="10258887" cy="1938992"/>
          </a:xfrm>
          <a:prstGeom prst="rect">
            <a:avLst/>
          </a:prstGeom>
          <a:noFill/>
        </p:spPr>
        <p:txBody>
          <a:bodyPr wrap="square" rtlCol="0">
            <a:spAutoFit/>
          </a:bodyPr>
          <a:lstStyle/>
          <a:p>
            <a:r>
              <a:rPr lang="it-IT" sz="2400" dirty="0">
                <a:latin typeface="Arial" panose="020B0604020202020204" pitchFamily="34" charset="0"/>
                <a:ea typeface="Calibri" panose="020F0502020204030204" pitchFamily="34" charset="0"/>
                <a:cs typeface="Arial" panose="020B0604020202020204" pitchFamily="34" charset="0"/>
              </a:rPr>
              <a:t>Le beute di terreno ricco con microorganismi differenti sono fatte crescere per 24 ore. Successivamente sono state osservate le cellule, mediante microscopio a contrasto di fase e sono stati effettuati saggi sul mezzo di coltura per valutare la resa della fermentazione alcolica rispetto al consumo di glucosio contenuto nel terreno.</a:t>
            </a:r>
          </a:p>
        </p:txBody>
      </p:sp>
    </p:spTree>
    <p:extLst>
      <p:ext uri="{BB962C8B-B14F-4D97-AF65-F5344CB8AC3E}">
        <p14:creationId xmlns:p14="http://schemas.microsoft.com/office/powerpoint/2010/main" val="3929618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D02B1C9-87B7-456E-923C-8A165B2F9C55}"/>
              </a:ext>
            </a:extLst>
          </p:cNvPr>
          <p:cNvSpPr>
            <a:spLocks noGrp="1"/>
          </p:cNvSpPr>
          <p:nvPr>
            <p:ph idx="1"/>
          </p:nvPr>
        </p:nvSpPr>
        <p:spPr/>
        <p:txBody>
          <a:bodyPr>
            <a:noAutofit/>
          </a:bodyPr>
          <a:lstStyle/>
          <a:p>
            <a:pPr marL="0" indent="0">
              <a:buNone/>
            </a:pPr>
            <a:r>
              <a:rPr lang="it-IT" sz="2400" dirty="0">
                <a:latin typeface="Arial" panose="020B0604020202020204" pitchFamily="34" charset="0"/>
                <a:ea typeface="Calibri" panose="020F0502020204030204" pitchFamily="34" charset="0"/>
                <a:cs typeface="Arial" panose="020B0604020202020204" pitchFamily="34" charset="0"/>
              </a:rPr>
              <a:t>I dosaggi si basano su attività enzimatiche che consumando i substrati specifici generano un prodotto che può essere misurato allo spettrofotometro.</a:t>
            </a:r>
          </a:p>
          <a:p>
            <a:pPr marL="0" indent="0">
              <a:buNone/>
            </a:pPr>
            <a:endParaRPr lang="it-IT" sz="2400" dirty="0">
              <a:latin typeface="Arial" panose="020B0604020202020204" pitchFamily="34" charset="0"/>
              <a:cs typeface="Arial" panose="020B0604020202020204" pitchFamily="34" charset="0"/>
            </a:endParaRPr>
          </a:p>
          <a:p>
            <a:pPr marL="0" indent="0">
              <a:buNone/>
            </a:pPr>
            <a:endParaRPr lang="it-IT" sz="2400" dirty="0">
              <a:latin typeface="Arial" panose="020B0604020202020204" pitchFamily="34" charset="0"/>
              <a:cs typeface="Arial" panose="020B0604020202020204" pitchFamily="34" charset="0"/>
            </a:endParaRPr>
          </a:p>
          <a:p>
            <a:pPr marL="0" indent="0">
              <a:buNone/>
            </a:pPr>
            <a:endParaRPr lang="it-IT" sz="2400" dirty="0">
              <a:latin typeface="Arial" panose="020B0604020202020204" pitchFamily="34" charset="0"/>
              <a:cs typeface="Arial" panose="020B0604020202020204" pitchFamily="34" charset="0"/>
            </a:endParaRPr>
          </a:p>
          <a:p>
            <a:pPr marL="0" indent="0">
              <a:buNone/>
            </a:pPr>
            <a:endParaRPr lang="it-IT" sz="2400" dirty="0">
              <a:latin typeface="Arial" panose="020B0604020202020204" pitchFamily="34" charset="0"/>
              <a:cs typeface="Arial" panose="020B0604020202020204" pitchFamily="34" charset="0"/>
            </a:endParaRPr>
          </a:p>
          <a:p>
            <a:pPr marL="0" indent="0">
              <a:buNone/>
            </a:pPr>
            <a:endParaRPr lang="it-IT" sz="2400" dirty="0"/>
          </a:p>
          <a:p>
            <a:pPr marL="0" indent="0">
              <a:buNone/>
            </a:pPr>
            <a:r>
              <a:rPr lang="it-IT" sz="2400" dirty="0"/>
              <a:t>Entrambi i ceppi consumano alla stessa velocità il glucosio ma differiscono per la resa della fermentazione alcolica che nel ceppo da birra è superiore, nonostante gli esperimenti siano stati condotti in beuta e non in un tino da birra con bassa concentrazione di ossigeno per favorire la produzione di etanolo.</a:t>
            </a:r>
          </a:p>
        </p:txBody>
      </p:sp>
      <p:pic>
        <p:nvPicPr>
          <p:cNvPr id="4" name="logo-PLS.jpg" descr="logo-PLS.jpg">
            <a:extLst>
              <a:ext uri="{FF2B5EF4-FFF2-40B4-BE49-F238E27FC236}">
                <a16:creationId xmlns:a16="http://schemas.microsoft.com/office/drawing/2014/main" id="{7F61F621-9E2A-479F-A617-F0EB39F2E8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56"/>
            <a:ext cx="1168013" cy="1177032"/>
          </a:xfrm>
          <a:prstGeom prst="rect">
            <a:avLst/>
          </a:prstGeom>
          <a:ln w="12700">
            <a:miter lim="400000"/>
          </a:ln>
        </p:spPr>
      </p:pic>
      <p:pic>
        <p:nvPicPr>
          <p:cNvPr id="5" name="Picture 32">
            <a:extLst>
              <a:ext uri="{FF2B5EF4-FFF2-40B4-BE49-F238E27FC236}">
                <a16:creationId xmlns:a16="http://schemas.microsoft.com/office/drawing/2014/main" id="{ED29B07A-7192-4FC8-BB33-B64C5A1C1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7087" y="0"/>
            <a:ext cx="1094913" cy="1177032"/>
          </a:xfrm>
          <a:prstGeom prst="rect">
            <a:avLst/>
          </a:prstGeom>
        </p:spPr>
      </p:pic>
      <p:sp>
        <p:nvSpPr>
          <p:cNvPr id="7" name="Titolo 6">
            <a:extLst>
              <a:ext uri="{FF2B5EF4-FFF2-40B4-BE49-F238E27FC236}">
                <a16:creationId xmlns:a16="http://schemas.microsoft.com/office/drawing/2014/main" id="{EF6A1093-E82A-49ED-A03F-13429849595D}"/>
              </a:ext>
            </a:extLst>
          </p:cNvPr>
          <p:cNvSpPr>
            <a:spLocks noGrp="1"/>
          </p:cNvSpPr>
          <p:nvPr>
            <p:ph type="title"/>
          </p:nvPr>
        </p:nvSpPr>
        <p:spPr/>
        <p:txBody>
          <a:bodyPr/>
          <a:lstStyle/>
          <a:p>
            <a:pPr algn="ctr"/>
            <a:r>
              <a:rPr lang="it-IT" b="1" dirty="0"/>
              <a:t>Caratterizzazione metabolica</a:t>
            </a:r>
            <a:br>
              <a:rPr lang="it-IT" b="1" dirty="0"/>
            </a:br>
            <a:r>
              <a:rPr lang="it-IT" sz="3800" dirty="0"/>
              <a:t>Dosaggio dell’etanolo e del glucosio</a:t>
            </a:r>
          </a:p>
        </p:txBody>
      </p:sp>
      <p:graphicFrame>
        <p:nvGraphicFramePr>
          <p:cNvPr id="6" name="Tabella 36">
            <a:extLst>
              <a:ext uri="{FF2B5EF4-FFF2-40B4-BE49-F238E27FC236}">
                <a16:creationId xmlns:a16="http://schemas.microsoft.com/office/drawing/2014/main" id="{E9E48D08-FEDB-4D15-BCAC-62EAE3321223}"/>
              </a:ext>
            </a:extLst>
          </p:cNvPr>
          <p:cNvGraphicFramePr>
            <a:graphicFrameLocks noGrp="1"/>
          </p:cNvGraphicFramePr>
          <p:nvPr>
            <p:extLst>
              <p:ext uri="{D42A27DB-BD31-4B8C-83A1-F6EECF244321}">
                <p14:modId xmlns:p14="http://schemas.microsoft.com/office/powerpoint/2010/main" val="308381846"/>
              </p:ext>
            </p:extLst>
          </p:nvPr>
        </p:nvGraphicFramePr>
        <p:xfrm>
          <a:off x="3352273" y="3076735"/>
          <a:ext cx="5487453" cy="1849118"/>
        </p:xfrm>
        <a:graphic>
          <a:graphicData uri="http://schemas.openxmlformats.org/drawingml/2006/table">
            <a:tbl>
              <a:tblPr firstRow="1" bandRow="1">
                <a:tableStyleId>{5C22544A-7EE6-4342-B048-85BDC9FD1C3A}</a:tableStyleId>
              </a:tblPr>
              <a:tblGrid>
                <a:gridCol w="1829151">
                  <a:extLst>
                    <a:ext uri="{9D8B030D-6E8A-4147-A177-3AD203B41FA5}">
                      <a16:colId xmlns:a16="http://schemas.microsoft.com/office/drawing/2014/main" val="1123674430"/>
                    </a:ext>
                  </a:extLst>
                </a:gridCol>
                <a:gridCol w="1829151">
                  <a:extLst>
                    <a:ext uri="{9D8B030D-6E8A-4147-A177-3AD203B41FA5}">
                      <a16:colId xmlns:a16="http://schemas.microsoft.com/office/drawing/2014/main" val="1478644578"/>
                    </a:ext>
                  </a:extLst>
                </a:gridCol>
                <a:gridCol w="1829151">
                  <a:extLst>
                    <a:ext uri="{9D8B030D-6E8A-4147-A177-3AD203B41FA5}">
                      <a16:colId xmlns:a16="http://schemas.microsoft.com/office/drawing/2014/main" val="3235900120"/>
                    </a:ext>
                  </a:extLst>
                </a:gridCol>
              </a:tblGrid>
              <a:tr h="447038">
                <a:tc>
                  <a:txBody>
                    <a:bodyPr/>
                    <a:lstStyle/>
                    <a:p>
                      <a:r>
                        <a:rPr lang="it-IT" sz="2000" dirty="0">
                          <a:solidFill>
                            <a:schemeClr val="tx1"/>
                          </a:solidFill>
                        </a:rPr>
                        <a:t>Ceppo di lievito</a:t>
                      </a:r>
                    </a:p>
                  </a:txBody>
                  <a:tcPr anchor="ctr"/>
                </a:tc>
                <a:tc>
                  <a:txBody>
                    <a:bodyPr/>
                    <a:lstStyle/>
                    <a:p>
                      <a:r>
                        <a:rPr lang="it-IT" sz="2000" dirty="0">
                          <a:solidFill>
                            <a:schemeClr val="tx1"/>
                          </a:solidFill>
                        </a:rPr>
                        <a:t>Glucosio</a:t>
                      </a:r>
                    </a:p>
                  </a:txBody>
                  <a:tcPr anchor="ctr"/>
                </a:tc>
                <a:tc>
                  <a:txBody>
                    <a:bodyPr/>
                    <a:lstStyle/>
                    <a:p>
                      <a:r>
                        <a:rPr lang="it-IT" sz="2000" dirty="0">
                          <a:solidFill>
                            <a:schemeClr val="tx1"/>
                          </a:solidFill>
                        </a:rPr>
                        <a:t>Etanolo</a:t>
                      </a:r>
                    </a:p>
                  </a:txBody>
                  <a:tcPr anchor="ctr"/>
                </a:tc>
                <a:extLst>
                  <a:ext uri="{0D108BD9-81ED-4DB2-BD59-A6C34878D82A}">
                    <a16:rowId xmlns:a16="http://schemas.microsoft.com/office/drawing/2014/main" val="2540648727"/>
                  </a:ext>
                </a:extLst>
              </a:tr>
              <a:tr h="590439">
                <a:tc>
                  <a:txBody>
                    <a:bodyPr/>
                    <a:lstStyle/>
                    <a:p>
                      <a:r>
                        <a:rPr lang="it-IT" sz="2000" b="1" dirty="0"/>
                        <a:t>Lievito per pane</a:t>
                      </a:r>
                    </a:p>
                  </a:txBody>
                  <a:tcPr/>
                </a:tc>
                <a:tc>
                  <a:txBody>
                    <a:bodyPr/>
                    <a:lstStyle/>
                    <a:p>
                      <a:pPr algn="ctr"/>
                      <a:r>
                        <a:rPr lang="it-IT" sz="2000" dirty="0"/>
                        <a:t> </a:t>
                      </a:r>
                      <a:r>
                        <a:rPr lang="it-IT" sz="2000" b="1" dirty="0"/>
                        <a:t>9,6 g/lt</a:t>
                      </a:r>
                    </a:p>
                  </a:txBody>
                  <a:tcPr/>
                </a:tc>
                <a:tc>
                  <a:txBody>
                    <a:bodyPr/>
                    <a:lstStyle/>
                    <a:p>
                      <a:pPr marL="0" marR="0" lvl="0" indent="0" algn="l" defTabSz="3497580" rtl="0" eaLnBrk="1" fontAlgn="auto" latinLnBrk="0" hangingPunct="1">
                        <a:lnSpc>
                          <a:spcPct val="100000"/>
                        </a:lnSpc>
                        <a:spcBef>
                          <a:spcPts val="0"/>
                        </a:spcBef>
                        <a:spcAft>
                          <a:spcPts val="0"/>
                        </a:spcAft>
                        <a:buClrTx/>
                        <a:buSzTx/>
                        <a:buFontTx/>
                        <a:buNone/>
                        <a:tabLst/>
                        <a:defRPr/>
                      </a:pPr>
                      <a:r>
                        <a:rPr lang="it-IT" sz="2000" dirty="0"/>
                        <a:t> </a:t>
                      </a:r>
                      <a:r>
                        <a:rPr lang="it-IT" sz="2000" b="1" dirty="0"/>
                        <a:t>3,1 g/lt</a:t>
                      </a:r>
                    </a:p>
                    <a:p>
                      <a:endParaRPr lang="it-IT" sz="2000" dirty="0"/>
                    </a:p>
                  </a:txBody>
                  <a:tcPr/>
                </a:tc>
                <a:extLst>
                  <a:ext uri="{0D108BD9-81ED-4DB2-BD59-A6C34878D82A}">
                    <a16:rowId xmlns:a16="http://schemas.microsoft.com/office/drawing/2014/main" val="791468530"/>
                  </a:ext>
                </a:extLst>
              </a:tr>
              <a:tr h="590439">
                <a:tc>
                  <a:txBody>
                    <a:bodyPr/>
                    <a:lstStyle/>
                    <a:p>
                      <a:pPr marL="0" marR="0" lvl="0" indent="0" algn="l" defTabSz="3497580" rtl="0" eaLnBrk="1" fontAlgn="auto" latinLnBrk="0" hangingPunct="1">
                        <a:lnSpc>
                          <a:spcPct val="100000"/>
                        </a:lnSpc>
                        <a:spcBef>
                          <a:spcPts val="0"/>
                        </a:spcBef>
                        <a:spcAft>
                          <a:spcPts val="0"/>
                        </a:spcAft>
                        <a:buClrTx/>
                        <a:buSzTx/>
                        <a:buFontTx/>
                        <a:buNone/>
                        <a:tabLst/>
                        <a:defRPr/>
                      </a:pPr>
                      <a:r>
                        <a:rPr lang="it-IT" sz="2000" b="1" dirty="0"/>
                        <a:t>Lievito da birra</a:t>
                      </a:r>
                    </a:p>
                    <a:p>
                      <a:endParaRPr lang="it-IT" sz="2000" dirty="0"/>
                    </a:p>
                  </a:txBody>
                  <a:tcPr anchor="ctr"/>
                </a:tc>
                <a:tc>
                  <a:txBody>
                    <a:bodyPr/>
                    <a:lstStyle/>
                    <a:p>
                      <a:pPr marL="0" marR="0" lvl="0" indent="0" algn="ctr" defTabSz="3497580" rtl="0" eaLnBrk="1" fontAlgn="auto" latinLnBrk="0" hangingPunct="1">
                        <a:lnSpc>
                          <a:spcPct val="100000"/>
                        </a:lnSpc>
                        <a:spcBef>
                          <a:spcPts val="0"/>
                        </a:spcBef>
                        <a:spcAft>
                          <a:spcPts val="0"/>
                        </a:spcAft>
                        <a:buClrTx/>
                        <a:buSzTx/>
                        <a:buFontTx/>
                        <a:buNone/>
                        <a:tabLst/>
                        <a:defRPr/>
                      </a:pPr>
                      <a:r>
                        <a:rPr lang="it-IT" sz="2000" dirty="0"/>
                        <a:t> </a:t>
                      </a:r>
                      <a:r>
                        <a:rPr lang="it-IT" sz="2000" b="1" dirty="0"/>
                        <a:t>9,3 g/lt</a:t>
                      </a:r>
                    </a:p>
                    <a:p>
                      <a:endParaRPr lang="it-IT" sz="2000" dirty="0"/>
                    </a:p>
                  </a:txBody>
                  <a:tcPr anchor="ctr"/>
                </a:tc>
                <a:tc>
                  <a:txBody>
                    <a:bodyPr/>
                    <a:lstStyle/>
                    <a:p>
                      <a:pPr marL="0" marR="0" lvl="0" indent="0" algn="l" defTabSz="3497580" rtl="0" eaLnBrk="1" fontAlgn="auto" latinLnBrk="0" hangingPunct="1">
                        <a:lnSpc>
                          <a:spcPct val="100000"/>
                        </a:lnSpc>
                        <a:spcBef>
                          <a:spcPts val="0"/>
                        </a:spcBef>
                        <a:spcAft>
                          <a:spcPts val="0"/>
                        </a:spcAft>
                        <a:buClrTx/>
                        <a:buSzTx/>
                        <a:buFontTx/>
                        <a:buNone/>
                        <a:tabLst/>
                        <a:defRPr/>
                      </a:pPr>
                      <a:r>
                        <a:rPr lang="it-IT" sz="2000" b="1" dirty="0"/>
                        <a:t>7,7 g/lt</a:t>
                      </a:r>
                    </a:p>
                    <a:p>
                      <a:endParaRPr lang="it-IT" sz="2000" dirty="0"/>
                    </a:p>
                  </a:txBody>
                  <a:tcPr anchor="ctr"/>
                </a:tc>
                <a:extLst>
                  <a:ext uri="{0D108BD9-81ED-4DB2-BD59-A6C34878D82A}">
                    <a16:rowId xmlns:a16="http://schemas.microsoft.com/office/drawing/2014/main" val="1507621216"/>
                  </a:ext>
                </a:extLst>
              </a:tr>
            </a:tbl>
          </a:graphicData>
        </a:graphic>
      </p:graphicFrame>
    </p:spTree>
    <p:extLst>
      <p:ext uri="{BB962C8B-B14F-4D97-AF65-F5344CB8AC3E}">
        <p14:creationId xmlns:p14="http://schemas.microsoft.com/office/powerpoint/2010/main" val="3221225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E26296-9E66-4268-92FE-372D9903B983}"/>
              </a:ext>
            </a:extLst>
          </p:cNvPr>
          <p:cNvSpPr>
            <a:spLocks noGrp="1"/>
          </p:cNvSpPr>
          <p:nvPr>
            <p:ph type="title"/>
          </p:nvPr>
        </p:nvSpPr>
        <p:spPr/>
        <p:txBody>
          <a:bodyPr>
            <a:normAutofit/>
          </a:bodyPr>
          <a:lstStyle/>
          <a:p>
            <a:pPr algn="ctr"/>
            <a:r>
              <a:rPr lang="it-IT" b="1" dirty="0"/>
              <a:t>Biotecnologie antiche: il lievito</a:t>
            </a:r>
            <a:br>
              <a:rPr lang="it-IT" b="1" dirty="0"/>
            </a:br>
            <a:r>
              <a:rPr lang="it-IT" b="1" i="1" dirty="0" err="1">
                <a:cs typeface="Arial" panose="020B0604020202020204" pitchFamily="34" charset="0"/>
              </a:rPr>
              <a:t>Saccharomyces</a:t>
            </a:r>
            <a:r>
              <a:rPr lang="it-IT" b="1" i="1" dirty="0">
                <a:cs typeface="Arial" panose="020B0604020202020204" pitchFamily="34" charset="0"/>
              </a:rPr>
              <a:t> </a:t>
            </a:r>
            <a:r>
              <a:rPr lang="it-IT" b="1" i="1" dirty="0" err="1">
                <a:cs typeface="Arial" panose="020B0604020202020204" pitchFamily="34" charset="0"/>
              </a:rPr>
              <a:t>cerevisiae</a:t>
            </a:r>
            <a:endParaRPr lang="it-IT" b="1" i="1" dirty="0"/>
          </a:p>
        </p:txBody>
      </p:sp>
      <p:sp>
        <p:nvSpPr>
          <p:cNvPr id="3" name="Segnaposto contenuto 2">
            <a:extLst>
              <a:ext uri="{FF2B5EF4-FFF2-40B4-BE49-F238E27FC236}">
                <a16:creationId xmlns:a16="http://schemas.microsoft.com/office/drawing/2014/main" id="{ED02B1C9-87B7-456E-923C-8A165B2F9C55}"/>
              </a:ext>
            </a:extLst>
          </p:cNvPr>
          <p:cNvSpPr>
            <a:spLocks noGrp="1"/>
          </p:cNvSpPr>
          <p:nvPr>
            <p:ph idx="1"/>
          </p:nvPr>
        </p:nvSpPr>
        <p:spPr/>
        <p:txBody>
          <a:bodyPr/>
          <a:lstStyle/>
          <a:p>
            <a:pPr marL="0" indent="0">
              <a:buNone/>
            </a:pPr>
            <a:r>
              <a:rPr lang="it-IT" sz="2400" dirty="0">
                <a:latin typeface="Arial" panose="020B0604020202020204" pitchFamily="34" charset="0"/>
                <a:cs typeface="Arial" panose="020B0604020202020204" pitchFamily="34" charset="0"/>
              </a:rPr>
              <a:t>Da migliaia di anni il lievito </a:t>
            </a:r>
            <a:r>
              <a:rPr lang="it-IT" sz="2400" i="1" dirty="0" err="1">
                <a:latin typeface="Arial" panose="020B0604020202020204" pitchFamily="34" charset="0"/>
                <a:cs typeface="Arial" panose="020B0604020202020204" pitchFamily="34" charset="0"/>
              </a:rPr>
              <a:t>Saccharomyces</a:t>
            </a:r>
            <a:r>
              <a:rPr lang="it-IT" sz="2400" i="1" dirty="0">
                <a:latin typeface="Arial" panose="020B0604020202020204" pitchFamily="34" charset="0"/>
                <a:cs typeface="Arial" panose="020B0604020202020204" pitchFamily="34" charset="0"/>
              </a:rPr>
              <a:t> </a:t>
            </a:r>
            <a:r>
              <a:rPr lang="it-IT" sz="2400" i="1" dirty="0" err="1">
                <a:latin typeface="Arial" panose="020B0604020202020204" pitchFamily="34" charset="0"/>
                <a:cs typeface="Arial" panose="020B0604020202020204" pitchFamily="34" charset="0"/>
              </a:rPr>
              <a:t>cerevisiae</a:t>
            </a:r>
            <a:r>
              <a:rPr lang="it-IT" sz="2400" dirty="0">
                <a:latin typeface="Arial" panose="020B0604020202020204" pitchFamily="34" charset="0"/>
                <a:cs typeface="Arial" panose="020B0604020202020204" pitchFamily="34" charset="0"/>
              </a:rPr>
              <a:t>, microrganismo eucariote unicellulare, è stato utilizzato dall’uomo per la produzione di pane, vino e birra.</a:t>
            </a:r>
          </a:p>
          <a:p>
            <a:pPr marL="0" indent="0">
              <a:buNone/>
            </a:pPr>
            <a:r>
              <a:rPr lang="it-IT" sz="2400" dirty="0">
                <a:latin typeface="Arial" panose="020B0604020202020204" pitchFamily="34" charset="0"/>
                <a:cs typeface="Arial" panose="020B0604020202020204" pitchFamily="34" charset="0"/>
              </a:rPr>
              <a:t>Esso è quindi l’organismo che per primo è stato inconsapevolmente utilizzato per una serie di “processi biotecnologici naturali” di cui oggi si conoscono i meccanismi chimici e molecolari.</a:t>
            </a:r>
          </a:p>
          <a:p>
            <a:pPr marL="0" indent="0">
              <a:buNone/>
            </a:pPr>
            <a:r>
              <a:rPr lang="it-IT" sz="2400" dirty="0">
                <a:latin typeface="Arial" panose="020B0604020202020204" pitchFamily="34" charset="0"/>
                <a:cs typeface="Arial" panose="020B0604020202020204" pitchFamily="34" charset="0"/>
              </a:rPr>
              <a:t>In questo laboratorio sarà proposta una serie di esperienze basate su metodiche di genetica, biologia molecolare e biochimica comunemente utilizzate per la caratterizzazione ed il miglioramento dei ceppi di lievito utilizzati in ambito biotecnologico.</a:t>
            </a:r>
          </a:p>
          <a:p>
            <a:pPr marL="0" indent="0">
              <a:buNone/>
            </a:pPr>
            <a:endParaRPr lang="it-IT" dirty="0"/>
          </a:p>
        </p:txBody>
      </p:sp>
      <p:pic>
        <p:nvPicPr>
          <p:cNvPr id="4" name="logo-PLS.jpg" descr="logo-PLS.jpg">
            <a:extLst>
              <a:ext uri="{FF2B5EF4-FFF2-40B4-BE49-F238E27FC236}">
                <a16:creationId xmlns:a16="http://schemas.microsoft.com/office/drawing/2014/main" id="{7F61F621-9E2A-479F-A617-F0EB39F2E8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56"/>
            <a:ext cx="1168013" cy="1177032"/>
          </a:xfrm>
          <a:prstGeom prst="rect">
            <a:avLst/>
          </a:prstGeom>
          <a:ln w="12700">
            <a:miter lim="400000"/>
          </a:ln>
        </p:spPr>
      </p:pic>
      <p:pic>
        <p:nvPicPr>
          <p:cNvPr id="5" name="Picture 32">
            <a:extLst>
              <a:ext uri="{FF2B5EF4-FFF2-40B4-BE49-F238E27FC236}">
                <a16:creationId xmlns:a16="http://schemas.microsoft.com/office/drawing/2014/main" id="{ED29B07A-7192-4FC8-BB33-B64C5A1C1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7087" y="0"/>
            <a:ext cx="1094913" cy="1177032"/>
          </a:xfrm>
          <a:prstGeom prst="rect">
            <a:avLst/>
          </a:prstGeom>
        </p:spPr>
      </p:pic>
    </p:spTree>
    <p:extLst>
      <p:ext uri="{BB962C8B-B14F-4D97-AF65-F5344CB8AC3E}">
        <p14:creationId xmlns:p14="http://schemas.microsoft.com/office/powerpoint/2010/main" val="842079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D02B1C9-87B7-456E-923C-8A165B2F9C55}"/>
              </a:ext>
            </a:extLst>
          </p:cNvPr>
          <p:cNvSpPr>
            <a:spLocks noGrp="1"/>
          </p:cNvSpPr>
          <p:nvPr>
            <p:ph idx="1"/>
          </p:nvPr>
        </p:nvSpPr>
        <p:spPr/>
        <p:txBody>
          <a:bodyPr/>
          <a:lstStyle/>
          <a:p>
            <a:r>
              <a:rPr lang="it-IT" sz="2400" dirty="0">
                <a:latin typeface="Tahoma" panose="020B0604030504040204" pitchFamily="34" charset="0"/>
                <a:ea typeface="Calibri" panose="020F0502020204030204" pitchFamily="34" charset="0"/>
              </a:rPr>
              <a:t>Acquisire nozioni di base sulla manipolazione di microorganismi e sulle loro relative applicazioni in campo industriale.</a:t>
            </a:r>
          </a:p>
          <a:p>
            <a:r>
              <a:rPr lang="it-IT" sz="2400" dirty="0">
                <a:latin typeface="Tahoma" panose="020B0604030504040204" pitchFamily="34" charset="0"/>
                <a:ea typeface="Calibri" panose="020F0502020204030204" pitchFamily="34" charset="0"/>
              </a:rPr>
              <a:t>Mettere in pratica procedure sperimentali di biologia molecolare, genetica e microbiologia per allestire colture selezionare e caratterizzare microorganismi per produrre una molecola di interesse e misurarne la quantità, mediante una semplice procedura analitica.</a:t>
            </a:r>
            <a:endParaRPr lang="it-IT" sz="2400" dirty="0">
              <a:latin typeface="Arial" panose="020B0604020202020204" pitchFamily="34" charset="0"/>
              <a:cs typeface="Arial" panose="020B0604020202020204" pitchFamily="34" charset="0"/>
            </a:endParaRPr>
          </a:p>
        </p:txBody>
      </p:sp>
      <p:pic>
        <p:nvPicPr>
          <p:cNvPr id="4" name="logo-PLS.jpg" descr="logo-PLS.jpg">
            <a:extLst>
              <a:ext uri="{FF2B5EF4-FFF2-40B4-BE49-F238E27FC236}">
                <a16:creationId xmlns:a16="http://schemas.microsoft.com/office/drawing/2014/main" id="{7F61F621-9E2A-479F-A617-F0EB39F2E8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56"/>
            <a:ext cx="1168013" cy="1177032"/>
          </a:xfrm>
          <a:prstGeom prst="rect">
            <a:avLst/>
          </a:prstGeom>
          <a:ln w="12700">
            <a:miter lim="400000"/>
          </a:ln>
        </p:spPr>
      </p:pic>
      <p:pic>
        <p:nvPicPr>
          <p:cNvPr id="5" name="Picture 32">
            <a:extLst>
              <a:ext uri="{FF2B5EF4-FFF2-40B4-BE49-F238E27FC236}">
                <a16:creationId xmlns:a16="http://schemas.microsoft.com/office/drawing/2014/main" id="{ED29B07A-7192-4FC8-BB33-B64C5A1C1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7087" y="0"/>
            <a:ext cx="1094913" cy="1177032"/>
          </a:xfrm>
          <a:prstGeom prst="rect">
            <a:avLst/>
          </a:prstGeom>
        </p:spPr>
      </p:pic>
      <p:sp>
        <p:nvSpPr>
          <p:cNvPr id="7" name="Titolo 6">
            <a:extLst>
              <a:ext uri="{FF2B5EF4-FFF2-40B4-BE49-F238E27FC236}">
                <a16:creationId xmlns:a16="http://schemas.microsoft.com/office/drawing/2014/main" id="{EF6A1093-E82A-49ED-A03F-13429849595D}"/>
              </a:ext>
            </a:extLst>
          </p:cNvPr>
          <p:cNvSpPr>
            <a:spLocks noGrp="1"/>
          </p:cNvSpPr>
          <p:nvPr>
            <p:ph type="title"/>
          </p:nvPr>
        </p:nvSpPr>
        <p:spPr/>
        <p:txBody>
          <a:bodyPr/>
          <a:lstStyle/>
          <a:p>
            <a:pPr algn="ctr"/>
            <a:r>
              <a:rPr lang="it-IT" b="1" dirty="0"/>
              <a:t>Obiettivi formativi del laboratorio didattico</a:t>
            </a:r>
          </a:p>
        </p:txBody>
      </p:sp>
    </p:spTree>
    <p:extLst>
      <p:ext uri="{BB962C8B-B14F-4D97-AF65-F5344CB8AC3E}">
        <p14:creationId xmlns:p14="http://schemas.microsoft.com/office/powerpoint/2010/main" val="2354364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D02B1C9-87B7-456E-923C-8A165B2F9C55}"/>
              </a:ext>
            </a:extLst>
          </p:cNvPr>
          <p:cNvSpPr>
            <a:spLocks noGrp="1"/>
          </p:cNvSpPr>
          <p:nvPr>
            <p:ph idx="1"/>
          </p:nvPr>
        </p:nvSpPr>
        <p:spPr/>
        <p:txBody>
          <a:bodyPr/>
          <a:lstStyle/>
          <a:p>
            <a:pPr marL="0" indent="0">
              <a:buNone/>
            </a:pPr>
            <a:r>
              <a:rPr lang="it-IT" sz="2400" dirty="0">
                <a:latin typeface="Arial" panose="020B0604020202020204" pitchFamily="34" charset="0"/>
                <a:cs typeface="Arial" panose="020B0604020202020204" pitchFamily="34" charset="0"/>
              </a:rPr>
              <a:t>Caratterizzazione di due ceppi destinati alla produzione di birra e alla panificazione: valutazione mediante saggi in vivo e dosaggi delle caratteristiche metaboliche tipiche delle due tipologie di lieviti.</a:t>
            </a:r>
          </a:p>
          <a:p>
            <a:pPr marL="0" indent="0">
              <a:buNone/>
            </a:pPr>
            <a:endParaRPr lang="it-IT" dirty="0"/>
          </a:p>
        </p:txBody>
      </p:sp>
      <p:pic>
        <p:nvPicPr>
          <p:cNvPr id="4" name="logo-PLS.jpg" descr="logo-PLS.jpg">
            <a:extLst>
              <a:ext uri="{FF2B5EF4-FFF2-40B4-BE49-F238E27FC236}">
                <a16:creationId xmlns:a16="http://schemas.microsoft.com/office/drawing/2014/main" id="{7F61F621-9E2A-479F-A617-F0EB39F2E8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56"/>
            <a:ext cx="1168013" cy="1177032"/>
          </a:xfrm>
          <a:prstGeom prst="rect">
            <a:avLst/>
          </a:prstGeom>
          <a:ln w="12700">
            <a:miter lim="400000"/>
          </a:ln>
        </p:spPr>
      </p:pic>
      <p:pic>
        <p:nvPicPr>
          <p:cNvPr id="5" name="Picture 32">
            <a:extLst>
              <a:ext uri="{FF2B5EF4-FFF2-40B4-BE49-F238E27FC236}">
                <a16:creationId xmlns:a16="http://schemas.microsoft.com/office/drawing/2014/main" id="{ED29B07A-7192-4FC8-BB33-B64C5A1C1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7087" y="0"/>
            <a:ext cx="1094913" cy="1177032"/>
          </a:xfrm>
          <a:prstGeom prst="rect">
            <a:avLst/>
          </a:prstGeom>
        </p:spPr>
      </p:pic>
      <p:sp>
        <p:nvSpPr>
          <p:cNvPr id="7" name="Titolo 6">
            <a:extLst>
              <a:ext uri="{FF2B5EF4-FFF2-40B4-BE49-F238E27FC236}">
                <a16:creationId xmlns:a16="http://schemas.microsoft.com/office/drawing/2014/main" id="{EF6A1093-E82A-49ED-A03F-13429849595D}"/>
              </a:ext>
            </a:extLst>
          </p:cNvPr>
          <p:cNvSpPr>
            <a:spLocks noGrp="1"/>
          </p:cNvSpPr>
          <p:nvPr>
            <p:ph type="title"/>
          </p:nvPr>
        </p:nvSpPr>
        <p:spPr/>
        <p:txBody>
          <a:bodyPr/>
          <a:lstStyle/>
          <a:p>
            <a:pPr algn="ctr"/>
            <a:r>
              <a:rPr lang="it-IT" b="1" dirty="0"/>
              <a:t>Attività svolta</a:t>
            </a:r>
          </a:p>
        </p:txBody>
      </p:sp>
    </p:spTree>
    <p:extLst>
      <p:ext uri="{BB962C8B-B14F-4D97-AF65-F5344CB8AC3E}">
        <p14:creationId xmlns:p14="http://schemas.microsoft.com/office/powerpoint/2010/main" val="1103625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D02B1C9-87B7-456E-923C-8A165B2F9C55}"/>
              </a:ext>
            </a:extLst>
          </p:cNvPr>
          <p:cNvSpPr>
            <a:spLocks noGrp="1"/>
          </p:cNvSpPr>
          <p:nvPr>
            <p:ph idx="1"/>
          </p:nvPr>
        </p:nvSpPr>
        <p:spPr>
          <a:xfrm>
            <a:off x="838198" y="1712618"/>
            <a:ext cx="10515600" cy="4351338"/>
          </a:xfrm>
        </p:spPr>
        <p:txBody>
          <a:bodyPr>
            <a:normAutofit/>
          </a:bodyPr>
          <a:lstStyle/>
          <a:p>
            <a:r>
              <a:rPr lang="it-IT"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Allestimento di colture di lievito in diverse fonti nutrizionali</a:t>
            </a:r>
          </a:p>
          <a:p>
            <a:r>
              <a:rPr lang="it-IT"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Monitoraggio della di crescita e del consumo/accumulo di metaboliti</a:t>
            </a:r>
          </a:p>
          <a:p>
            <a:r>
              <a:rPr lang="it-IT"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Determinazione di attività enzimatiche</a:t>
            </a:r>
          </a:p>
          <a:p>
            <a:r>
              <a:rPr lang="it-IT" sz="2400" dirty="0">
                <a:solidFill>
                  <a:srgbClr val="000000"/>
                </a:solidFill>
                <a:latin typeface="Arial" panose="020B0604020202020204" pitchFamily="34" charset="0"/>
                <a:ea typeface="Arial Unicode MS" panose="020B0604020202020204" pitchFamily="34" charset="-128"/>
                <a:cs typeface="Arial" panose="020B0604020202020204" pitchFamily="34" charset="0"/>
              </a:rPr>
              <a:t>Caratterizzazione fenotipica di un mutante di lievito</a:t>
            </a:r>
          </a:p>
        </p:txBody>
      </p:sp>
      <p:pic>
        <p:nvPicPr>
          <p:cNvPr id="4" name="logo-PLS.jpg" descr="logo-PLS.jpg">
            <a:extLst>
              <a:ext uri="{FF2B5EF4-FFF2-40B4-BE49-F238E27FC236}">
                <a16:creationId xmlns:a16="http://schemas.microsoft.com/office/drawing/2014/main" id="{7F61F621-9E2A-479F-A617-F0EB39F2E8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56"/>
            <a:ext cx="1168013" cy="1177032"/>
          </a:xfrm>
          <a:prstGeom prst="rect">
            <a:avLst/>
          </a:prstGeom>
          <a:ln w="12700">
            <a:miter lim="400000"/>
          </a:ln>
        </p:spPr>
      </p:pic>
      <p:pic>
        <p:nvPicPr>
          <p:cNvPr id="5" name="Picture 32">
            <a:extLst>
              <a:ext uri="{FF2B5EF4-FFF2-40B4-BE49-F238E27FC236}">
                <a16:creationId xmlns:a16="http://schemas.microsoft.com/office/drawing/2014/main" id="{ED29B07A-7192-4FC8-BB33-B64C5A1C1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7087" y="0"/>
            <a:ext cx="1094913" cy="1177032"/>
          </a:xfrm>
          <a:prstGeom prst="rect">
            <a:avLst/>
          </a:prstGeom>
        </p:spPr>
      </p:pic>
      <p:sp>
        <p:nvSpPr>
          <p:cNvPr id="7" name="Titolo 6">
            <a:extLst>
              <a:ext uri="{FF2B5EF4-FFF2-40B4-BE49-F238E27FC236}">
                <a16:creationId xmlns:a16="http://schemas.microsoft.com/office/drawing/2014/main" id="{EF6A1093-E82A-49ED-A03F-13429849595D}"/>
              </a:ext>
            </a:extLst>
          </p:cNvPr>
          <p:cNvSpPr>
            <a:spLocks noGrp="1"/>
          </p:cNvSpPr>
          <p:nvPr>
            <p:ph type="title"/>
          </p:nvPr>
        </p:nvSpPr>
        <p:spPr>
          <a:xfrm>
            <a:off x="838200" y="63677"/>
            <a:ext cx="10515600" cy="1325563"/>
          </a:xfrm>
        </p:spPr>
        <p:txBody>
          <a:bodyPr/>
          <a:lstStyle/>
          <a:p>
            <a:pPr algn="ctr"/>
            <a:r>
              <a:rPr lang="it-IT" b="1" dirty="0"/>
              <a:t>Tecniche utilizzate</a:t>
            </a:r>
          </a:p>
        </p:txBody>
      </p:sp>
      <p:pic>
        <p:nvPicPr>
          <p:cNvPr id="14" name="Immagine 13">
            <a:extLst>
              <a:ext uri="{FF2B5EF4-FFF2-40B4-BE49-F238E27FC236}">
                <a16:creationId xmlns:a16="http://schemas.microsoft.com/office/drawing/2014/main" id="{39F1DB4D-66A3-4D17-B7FA-B9B2A7338C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386659" y="4252031"/>
            <a:ext cx="2917341" cy="2601291"/>
          </a:xfrm>
          <a:prstGeom prst="rect">
            <a:avLst/>
          </a:prstGeom>
        </p:spPr>
      </p:pic>
      <p:pic>
        <p:nvPicPr>
          <p:cNvPr id="15" name="Immagine 14">
            <a:extLst>
              <a:ext uri="{FF2B5EF4-FFF2-40B4-BE49-F238E27FC236}">
                <a16:creationId xmlns:a16="http://schemas.microsoft.com/office/drawing/2014/main" id="{3F7B8E63-28B1-4061-8ED4-176593CB1E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94"/>
          <a:stretch/>
        </p:blipFill>
        <p:spPr>
          <a:xfrm>
            <a:off x="4637328" y="4340583"/>
            <a:ext cx="2917342" cy="2567442"/>
          </a:xfrm>
          <a:prstGeom prst="rect">
            <a:avLst/>
          </a:prstGeom>
        </p:spPr>
      </p:pic>
      <p:pic>
        <p:nvPicPr>
          <p:cNvPr id="16" name="Picture 2" descr="Risultato immagini per dubnoff shaking water bath">
            <a:extLst>
              <a:ext uri="{FF2B5EF4-FFF2-40B4-BE49-F238E27FC236}">
                <a16:creationId xmlns:a16="http://schemas.microsoft.com/office/drawing/2014/main" id="{3767DAE4-A018-4A34-B9A9-8C8C5E9F85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416" b="13156"/>
          <a:stretch/>
        </p:blipFill>
        <p:spPr bwMode="auto">
          <a:xfrm>
            <a:off x="8446044" y="4290558"/>
            <a:ext cx="3359297" cy="2567441"/>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5889B89B-8A96-4B36-BDC1-67B6D558080E}"/>
              </a:ext>
            </a:extLst>
          </p:cNvPr>
          <p:cNvSpPr txBox="1"/>
          <p:nvPr/>
        </p:nvSpPr>
        <p:spPr>
          <a:xfrm>
            <a:off x="1017411" y="3967180"/>
            <a:ext cx="1655838" cy="338554"/>
          </a:xfrm>
          <a:prstGeom prst="rect">
            <a:avLst/>
          </a:prstGeom>
          <a:noFill/>
        </p:spPr>
        <p:txBody>
          <a:bodyPr wrap="none" rtlCol="0">
            <a:spAutoFit/>
          </a:bodyPr>
          <a:lstStyle/>
          <a:p>
            <a:pPr algn="ctr"/>
            <a:r>
              <a:rPr lang="it-IT" sz="1600" dirty="0"/>
              <a:t>Spettrofotometro</a:t>
            </a:r>
          </a:p>
        </p:txBody>
      </p:sp>
      <p:sp>
        <p:nvSpPr>
          <p:cNvPr id="19" name="CasellaDiTesto 18">
            <a:extLst>
              <a:ext uri="{FF2B5EF4-FFF2-40B4-BE49-F238E27FC236}">
                <a16:creationId xmlns:a16="http://schemas.microsoft.com/office/drawing/2014/main" id="{CE317452-76EC-47F3-99D7-E0F8EB0C69B5}"/>
              </a:ext>
            </a:extLst>
          </p:cNvPr>
          <p:cNvSpPr txBox="1"/>
          <p:nvPr/>
        </p:nvSpPr>
        <p:spPr>
          <a:xfrm>
            <a:off x="4989157" y="3965739"/>
            <a:ext cx="2213683" cy="338554"/>
          </a:xfrm>
          <a:prstGeom prst="rect">
            <a:avLst/>
          </a:prstGeom>
          <a:noFill/>
        </p:spPr>
        <p:txBody>
          <a:bodyPr wrap="none" rtlCol="0">
            <a:spAutoFit/>
          </a:bodyPr>
          <a:lstStyle/>
          <a:p>
            <a:pPr algn="ctr"/>
            <a:r>
              <a:rPr lang="it-IT" sz="1600" dirty="0"/>
              <a:t>Microscopio a scansione</a:t>
            </a:r>
          </a:p>
        </p:txBody>
      </p:sp>
      <p:sp>
        <p:nvSpPr>
          <p:cNvPr id="20" name="CasellaDiTesto 19">
            <a:extLst>
              <a:ext uri="{FF2B5EF4-FFF2-40B4-BE49-F238E27FC236}">
                <a16:creationId xmlns:a16="http://schemas.microsoft.com/office/drawing/2014/main" id="{E4609122-6164-4DAA-975D-31148CB96392}"/>
              </a:ext>
            </a:extLst>
          </p:cNvPr>
          <p:cNvSpPr txBox="1"/>
          <p:nvPr/>
        </p:nvSpPr>
        <p:spPr>
          <a:xfrm>
            <a:off x="9011989" y="3967180"/>
            <a:ext cx="2227406" cy="338554"/>
          </a:xfrm>
          <a:prstGeom prst="rect">
            <a:avLst/>
          </a:prstGeom>
          <a:noFill/>
        </p:spPr>
        <p:txBody>
          <a:bodyPr wrap="none" rtlCol="0">
            <a:spAutoFit/>
          </a:bodyPr>
          <a:lstStyle/>
          <a:p>
            <a:pPr algn="ctr"/>
            <a:r>
              <a:rPr lang="it-IT" sz="1600" dirty="0"/>
              <a:t>Incubatore termostatato</a:t>
            </a:r>
          </a:p>
        </p:txBody>
      </p:sp>
    </p:spTree>
    <p:extLst>
      <p:ext uri="{BB962C8B-B14F-4D97-AF65-F5344CB8AC3E}">
        <p14:creationId xmlns:p14="http://schemas.microsoft.com/office/powerpoint/2010/main" val="3240150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D02B1C9-87B7-456E-923C-8A165B2F9C55}"/>
              </a:ext>
            </a:extLst>
          </p:cNvPr>
          <p:cNvSpPr>
            <a:spLocks noGrp="1"/>
          </p:cNvSpPr>
          <p:nvPr>
            <p:ph idx="1"/>
          </p:nvPr>
        </p:nvSpPr>
        <p:spPr>
          <a:xfrm>
            <a:off x="838200" y="1710211"/>
            <a:ext cx="10515600" cy="4351338"/>
          </a:xfrm>
        </p:spPr>
        <p:txBody>
          <a:bodyPr>
            <a:normAutofit/>
          </a:bodyPr>
          <a:lstStyle/>
          <a:p>
            <a:pPr marL="0" indent="0">
              <a:buNone/>
            </a:pPr>
            <a:r>
              <a:rPr lang="it-IT" sz="2400" b="1" dirty="0">
                <a:latin typeface="Arial" panose="020B0604020202020204" pitchFamily="34" charset="0"/>
                <a:cs typeface="Arial" panose="020B0604020202020204" pitchFamily="34" charset="0"/>
              </a:rPr>
              <a:t>Obiettivo: </a:t>
            </a:r>
            <a:r>
              <a:rPr lang="it-IT" sz="2400" dirty="0">
                <a:latin typeface="Arial" panose="020B0604020202020204" pitchFamily="34" charset="0"/>
                <a:cs typeface="Arial" panose="020B0604020202020204" pitchFamily="34" charset="0"/>
              </a:rPr>
              <a:t>Valutazione della vitalità, ossia capacità di proliferazione, dei ceppi da panificazione e da birra</a:t>
            </a:r>
          </a:p>
          <a:p>
            <a:pPr marL="0" indent="0">
              <a:buNone/>
            </a:pPr>
            <a:endParaRPr lang="it-IT" sz="2400" dirty="0"/>
          </a:p>
        </p:txBody>
      </p:sp>
      <p:pic>
        <p:nvPicPr>
          <p:cNvPr id="4" name="logo-PLS.jpg" descr="logo-PLS.jpg">
            <a:extLst>
              <a:ext uri="{FF2B5EF4-FFF2-40B4-BE49-F238E27FC236}">
                <a16:creationId xmlns:a16="http://schemas.microsoft.com/office/drawing/2014/main" id="{7F61F621-9E2A-479F-A617-F0EB39F2E8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56"/>
            <a:ext cx="1168013" cy="1177032"/>
          </a:xfrm>
          <a:prstGeom prst="rect">
            <a:avLst/>
          </a:prstGeom>
          <a:ln w="12700">
            <a:miter lim="400000"/>
          </a:ln>
        </p:spPr>
      </p:pic>
      <p:pic>
        <p:nvPicPr>
          <p:cNvPr id="5" name="Picture 32">
            <a:extLst>
              <a:ext uri="{FF2B5EF4-FFF2-40B4-BE49-F238E27FC236}">
                <a16:creationId xmlns:a16="http://schemas.microsoft.com/office/drawing/2014/main" id="{ED29B07A-7192-4FC8-BB33-B64C5A1C1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7087" y="0"/>
            <a:ext cx="1094913" cy="1177032"/>
          </a:xfrm>
          <a:prstGeom prst="rect">
            <a:avLst/>
          </a:prstGeom>
        </p:spPr>
      </p:pic>
      <p:sp>
        <p:nvSpPr>
          <p:cNvPr id="7" name="Titolo 6">
            <a:extLst>
              <a:ext uri="{FF2B5EF4-FFF2-40B4-BE49-F238E27FC236}">
                <a16:creationId xmlns:a16="http://schemas.microsoft.com/office/drawing/2014/main" id="{EF6A1093-E82A-49ED-A03F-13429849595D}"/>
              </a:ext>
            </a:extLst>
          </p:cNvPr>
          <p:cNvSpPr>
            <a:spLocks noGrp="1"/>
          </p:cNvSpPr>
          <p:nvPr>
            <p:ph type="title"/>
          </p:nvPr>
        </p:nvSpPr>
        <p:spPr/>
        <p:txBody>
          <a:bodyPr/>
          <a:lstStyle/>
          <a:p>
            <a:pPr algn="ctr"/>
            <a:r>
              <a:rPr lang="it-IT" b="1" dirty="0"/>
              <a:t>Caratterizzazione fenotipica</a:t>
            </a:r>
            <a:br>
              <a:rPr lang="it-IT" dirty="0"/>
            </a:br>
            <a:r>
              <a:rPr lang="it-IT" sz="3800" dirty="0"/>
              <a:t>Determinazione del titolo vitale su piastra</a:t>
            </a:r>
          </a:p>
        </p:txBody>
      </p:sp>
      <p:pic>
        <p:nvPicPr>
          <p:cNvPr id="9" name="Immagine 8">
            <a:extLst>
              <a:ext uri="{FF2B5EF4-FFF2-40B4-BE49-F238E27FC236}">
                <a16:creationId xmlns:a16="http://schemas.microsoft.com/office/drawing/2014/main" id="{404F4E27-4CAB-4726-9EBD-00FD959B0912}"/>
              </a:ext>
            </a:extLst>
          </p:cNvPr>
          <p:cNvPicPr>
            <a:picLocks noChangeAspect="1"/>
          </p:cNvPicPr>
          <p:nvPr/>
        </p:nvPicPr>
        <p:blipFill>
          <a:blip r:embed="rId4" cstate="print">
            <a:extLst>
              <a:ext uri="{28A0092B-C50C-407E-A947-70E740481C1C}">
                <a14:useLocalDpi xmlns:a14="http://schemas.microsoft.com/office/drawing/2010/main" val="0"/>
              </a:ext>
            </a:extLst>
          </a:blip>
          <a:srcRect t="19673" b="22822"/>
          <a:stretch>
            <a:fillRect/>
          </a:stretch>
        </p:blipFill>
        <p:spPr>
          <a:xfrm>
            <a:off x="2691339" y="2465439"/>
            <a:ext cx="2676566" cy="2736304"/>
          </a:xfrm>
          <a:prstGeom prst="rect">
            <a:avLst/>
          </a:prstGeom>
        </p:spPr>
      </p:pic>
      <p:pic>
        <p:nvPicPr>
          <p:cNvPr id="10" name="Immagine 9">
            <a:extLst>
              <a:ext uri="{FF2B5EF4-FFF2-40B4-BE49-F238E27FC236}">
                <a16:creationId xmlns:a16="http://schemas.microsoft.com/office/drawing/2014/main" id="{16F6520E-DB28-47AF-A41C-6405131B670B}"/>
              </a:ext>
            </a:extLst>
          </p:cNvPr>
          <p:cNvPicPr>
            <a:picLocks noChangeAspect="1"/>
          </p:cNvPicPr>
          <p:nvPr/>
        </p:nvPicPr>
        <p:blipFill>
          <a:blip r:embed="rId5" cstate="print">
            <a:extLst>
              <a:ext uri="{28A0092B-C50C-407E-A947-70E740481C1C}">
                <a14:useLocalDpi xmlns:a14="http://schemas.microsoft.com/office/drawing/2010/main" val="0"/>
              </a:ext>
            </a:extLst>
          </a:blip>
          <a:srcRect l="19673" r="22822"/>
          <a:stretch>
            <a:fillRect/>
          </a:stretch>
        </p:blipFill>
        <p:spPr>
          <a:xfrm>
            <a:off x="5725401" y="2465440"/>
            <a:ext cx="2797374" cy="2736303"/>
          </a:xfrm>
          <a:prstGeom prst="rect">
            <a:avLst/>
          </a:prstGeom>
        </p:spPr>
      </p:pic>
      <p:sp>
        <p:nvSpPr>
          <p:cNvPr id="12" name="CasellaDiTesto 11">
            <a:extLst>
              <a:ext uri="{FF2B5EF4-FFF2-40B4-BE49-F238E27FC236}">
                <a16:creationId xmlns:a16="http://schemas.microsoft.com/office/drawing/2014/main" id="{7EDA02C6-BBEB-435A-873E-C97506613B24}"/>
              </a:ext>
            </a:extLst>
          </p:cNvPr>
          <p:cNvSpPr txBox="1"/>
          <p:nvPr/>
        </p:nvSpPr>
        <p:spPr>
          <a:xfrm>
            <a:off x="838200" y="5723434"/>
            <a:ext cx="10515600" cy="1200329"/>
          </a:xfrm>
          <a:prstGeom prst="rect">
            <a:avLst/>
          </a:prstGeom>
          <a:noFill/>
        </p:spPr>
        <p:txBody>
          <a:bodyPr wrap="square">
            <a:spAutoFit/>
          </a:bodyPr>
          <a:lstStyle/>
          <a:p>
            <a:pPr algn="just">
              <a:spcBef>
                <a:spcPts val="600"/>
              </a:spcBef>
            </a:pPr>
            <a:r>
              <a:rPr lang="it-IT" sz="2400" b="1" dirty="0"/>
              <a:t>Risultato: </a:t>
            </a:r>
            <a:r>
              <a:rPr lang="it-IT" sz="2400" dirty="0"/>
              <a:t>Entrambe le tipologie di ceppi sono caratterizzate da elevata capacità di formare colonie su terreno ricco, quindi sono idonee ad applicazioni che necessitano colture prolungate.</a:t>
            </a:r>
          </a:p>
        </p:txBody>
      </p:sp>
      <p:sp>
        <p:nvSpPr>
          <p:cNvPr id="13" name="CasellaDiTesto 12">
            <a:extLst>
              <a:ext uri="{FF2B5EF4-FFF2-40B4-BE49-F238E27FC236}">
                <a16:creationId xmlns:a16="http://schemas.microsoft.com/office/drawing/2014/main" id="{4626F813-CC15-4242-BDBF-3D7DC4EE5563}"/>
              </a:ext>
            </a:extLst>
          </p:cNvPr>
          <p:cNvSpPr txBox="1"/>
          <p:nvPr/>
        </p:nvSpPr>
        <p:spPr>
          <a:xfrm>
            <a:off x="2691339" y="5159675"/>
            <a:ext cx="2676566" cy="369332"/>
          </a:xfrm>
          <a:prstGeom prst="rect">
            <a:avLst/>
          </a:prstGeom>
          <a:noFill/>
        </p:spPr>
        <p:txBody>
          <a:bodyPr wrap="square" rtlCol="0">
            <a:spAutoFit/>
          </a:bodyPr>
          <a:lstStyle/>
          <a:p>
            <a:pPr algn="ctr"/>
            <a:r>
              <a:rPr lang="it-IT" i="1" dirty="0"/>
              <a:t>Lievito per la panificazione</a:t>
            </a:r>
          </a:p>
        </p:txBody>
      </p:sp>
      <p:sp>
        <p:nvSpPr>
          <p:cNvPr id="14" name="CasellaDiTesto 13">
            <a:extLst>
              <a:ext uri="{FF2B5EF4-FFF2-40B4-BE49-F238E27FC236}">
                <a16:creationId xmlns:a16="http://schemas.microsoft.com/office/drawing/2014/main" id="{EED5E347-9732-4360-A789-D579690AE2E3}"/>
              </a:ext>
            </a:extLst>
          </p:cNvPr>
          <p:cNvSpPr txBox="1"/>
          <p:nvPr/>
        </p:nvSpPr>
        <p:spPr>
          <a:xfrm>
            <a:off x="5785805" y="5143358"/>
            <a:ext cx="2676566" cy="369332"/>
          </a:xfrm>
          <a:prstGeom prst="rect">
            <a:avLst/>
          </a:prstGeom>
          <a:noFill/>
        </p:spPr>
        <p:txBody>
          <a:bodyPr wrap="square" rtlCol="0">
            <a:spAutoFit/>
          </a:bodyPr>
          <a:lstStyle/>
          <a:p>
            <a:pPr algn="ctr"/>
            <a:r>
              <a:rPr lang="it-IT" i="1" dirty="0"/>
              <a:t>Lievito da birra</a:t>
            </a:r>
          </a:p>
        </p:txBody>
      </p:sp>
    </p:spTree>
    <p:extLst>
      <p:ext uri="{BB962C8B-B14F-4D97-AF65-F5344CB8AC3E}">
        <p14:creationId xmlns:p14="http://schemas.microsoft.com/office/powerpoint/2010/main" val="1633280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D02B1C9-87B7-456E-923C-8A165B2F9C55}"/>
              </a:ext>
            </a:extLst>
          </p:cNvPr>
          <p:cNvSpPr>
            <a:spLocks noGrp="1"/>
          </p:cNvSpPr>
          <p:nvPr>
            <p:ph idx="1"/>
          </p:nvPr>
        </p:nvSpPr>
        <p:spPr/>
        <p:txBody>
          <a:bodyPr>
            <a:normAutofit/>
          </a:bodyPr>
          <a:lstStyle/>
          <a:p>
            <a:pPr marL="0" indent="0">
              <a:buNone/>
            </a:pPr>
            <a:r>
              <a:rPr lang="it-IT" sz="2400" b="1" dirty="0">
                <a:latin typeface="Arial" panose="020B0604020202020204" pitchFamily="34" charset="0"/>
                <a:cs typeface="Arial" panose="020B0604020202020204" pitchFamily="34" charset="0"/>
              </a:rPr>
              <a:t>Obiettivo: </a:t>
            </a:r>
            <a:r>
              <a:rPr lang="it-IT" sz="2400" dirty="0">
                <a:latin typeface="Arial" panose="020B0604020202020204" pitchFamily="34" charset="0"/>
                <a:cs typeface="Arial" panose="020B0604020202020204" pitchFamily="34" charset="0"/>
              </a:rPr>
              <a:t>Valutazione della capacità di sensibilità all’acido acetico in un ceppo di laboratorio selvatico, </a:t>
            </a:r>
            <a:r>
              <a:rPr lang="it-IT" sz="2400" dirty="0" err="1">
                <a:latin typeface="Arial" panose="020B0604020202020204" pitchFamily="34" charset="0"/>
                <a:cs typeface="Arial" panose="020B0604020202020204" pitchFamily="34" charset="0"/>
              </a:rPr>
              <a:t>wt</a:t>
            </a:r>
            <a:r>
              <a:rPr lang="it-IT" sz="2400" dirty="0">
                <a:latin typeface="Arial" panose="020B0604020202020204" pitchFamily="34" charset="0"/>
                <a:cs typeface="Arial" panose="020B0604020202020204" pitchFamily="34" charset="0"/>
              </a:rPr>
              <a:t>, e nel mutante </a:t>
            </a:r>
            <a:r>
              <a:rPr lang="it-IT" sz="2400" i="1" dirty="0">
                <a:latin typeface="Arial" panose="020B0604020202020204" pitchFamily="34" charset="0"/>
                <a:cs typeface="Arial" panose="020B0604020202020204" pitchFamily="34" charset="0"/>
              </a:rPr>
              <a:t>ach1</a:t>
            </a:r>
            <a:r>
              <a:rPr lang="it-IT" sz="2400" dirty="0">
                <a:latin typeface="Arial" panose="020B0604020202020204" pitchFamily="34" charset="0"/>
                <a:cs typeface="Arial" panose="020B0604020202020204" pitchFamily="34" charset="0"/>
              </a:rPr>
              <a:t>, trattati con acido acetico ad alta concentrazione,100 </a:t>
            </a:r>
            <a:r>
              <a:rPr lang="it-IT" sz="2400" dirty="0" err="1">
                <a:latin typeface="Arial" panose="020B0604020202020204" pitchFamily="34" charset="0"/>
                <a:cs typeface="Arial" panose="020B0604020202020204" pitchFamily="34" charset="0"/>
              </a:rPr>
              <a:t>mM</a:t>
            </a:r>
            <a:r>
              <a:rPr lang="it-IT" sz="2400" dirty="0">
                <a:latin typeface="Arial" panose="020B0604020202020204" pitchFamily="34" charset="0"/>
                <a:cs typeface="Arial" panose="020B0604020202020204" pitchFamily="34" charset="0"/>
              </a:rPr>
              <a:t> .</a:t>
            </a:r>
            <a:endParaRPr lang="it-IT" sz="2400" dirty="0"/>
          </a:p>
        </p:txBody>
      </p:sp>
      <p:pic>
        <p:nvPicPr>
          <p:cNvPr id="4" name="logo-PLS.jpg" descr="logo-PLS.jpg">
            <a:extLst>
              <a:ext uri="{FF2B5EF4-FFF2-40B4-BE49-F238E27FC236}">
                <a16:creationId xmlns:a16="http://schemas.microsoft.com/office/drawing/2014/main" id="{7F61F621-9E2A-479F-A617-F0EB39F2E8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56"/>
            <a:ext cx="1168013" cy="1177032"/>
          </a:xfrm>
          <a:prstGeom prst="rect">
            <a:avLst/>
          </a:prstGeom>
          <a:ln w="12700">
            <a:miter lim="400000"/>
          </a:ln>
        </p:spPr>
      </p:pic>
      <p:pic>
        <p:nvPicPr>
          <p:cNvPr id="5" name="Picture 32">
            <a:extLst>
              <a:ext uri="{FF2B5EF4-FFF2-40B4-BE49-F238E27FC236}">
                <a16:creationId xmlns:a16="http://schemas.microsoft.com/office/drawing/2014/main" id="{ED29B07A-7192-4FC8-BB33-B64C5A1C1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7087" y="0"/>
            <a:ext cx="1094913" cy="1177032"/>
          </a:xfrm>
          <a:prstGeom prst="rect">
            <a:avLst/>
          </a:prstGeom>
        </p:spPr>
      </p:pic>
      <p:sp>
        <p:nvSpPr>
          <p:cNvPr id="7" name="Titolo 6">
            <a:extLst>
              <a:ext uri="{FF2B5EF4-FFF2-40B4-BE49-F238E27FC236}">
                <a16:creationId xmlns:a16="http://schemas.microsoft.com/office/drawing/2014/main" id="{EF6A1093-E82A-49ED-A03F-13429849595D}"/>
              </a:ext>
            </a:extLst>
          </p:cNvPr>
          <p:cNvSpPr>
            <a:spLocks noGrp="1"/>
          </p:cNvSpPr>
          <p:nvPr>
            <p:ph type="title"/>
          </p:nvPr>
        </p:nvSpPr>
        <p:spPr/>
        <p:txBody>
          <a:bodyPr>
            <a:normAutofit/>
          </a:bodyPr>
          <a:lstStyle/>
          <a:p>
            <a:pPr algn="ctr"/>
            <a:r>
              <a:rPr lang="it-IT" b="1" dirty="0"/>
              <a:t>Caratterizzazione fenotipica</a:t>
            </a:r>
            <a:br>
              <a:rPr lang="it-IT" dirty="0"/>
            </a:br>
            <a:r>
              <a:rPr lang="it-IT" sz="3800" dirty="0"/>
              <a:t>Saggio di sensibilità all’acido acetico</a:t>
            </a:r>
          </a:p>
        </p:txBody>
      </p:sp>
      <p:sp>
        <p:nvSpPr>
          <p:cNvPr id="12" name="CasellaDiTesto 11">
            <a:extLst>
              <a:ext uri="{FF2B5EF4-FFF2-40B4-BE49-F238E27FC236}">
                <a16:creationId xmlns:a16="http://schemas.microsoft.com/office/drawing/2014/main" id="{73EA5DC7-CCEF-4866-BAED-729C55D1E807}"/>
              </a:ext>
            </a:extLst>
          </p:cNvPr>
          <p:cNvSpPr txBox="1"/>
          <p:nvPr/>
        </p:nvSpPr>
        <p:spPr>
          <a:xfrm>
            <a:off x="5550219" y="3076555"/>
            <a:ext cx="6094324" cy="3785652"/>
          </a:xfrm>
          <a:prstGeom prst="rect">
            <a:avLst/>
          </a:prstGeom>
          <a:noFill/>
        </p:spPr>
        <p:txBody>
          <a:bodyPr wrap="square">
            <a:spAutoFit/>
          </a:bodyPr>
          <a:lstStyle/>
          <a:p>
            <a:pPr algn="just"/>
            <a:r>
              <a:rPr lang="it-IT" sz="2400" b="1" dirty="0"/>
              <a:t>Risultati:</a:t>
            </a:r>
            <a:r>
              <a:rPr lang="it-IT" sz="2400" dirty="0"/>
              <a:t> Il gene </a:t>
            </a:r>
            <a:r>
              <a:rPr lang="it-IT" sz="2400" i="1" dirty="0"/>
              <a:t>ACH1</a:t>
            </a:r>
            <a:r>
              <a:rPr lang="it-IT" sz="2400" dirty="0"/>
              <a:t> del lievito </a:t>
            </a:r>
            <a:r>
              <a:rPr lang="it-IT" sz="2400" i="1" dirty="0"/>
              <a:t>S. </a:t>
            </a:r>
            <a:r>
              <a:rPr lang="it-IT" sz="2400" i="1" dirty="0" err="1"/>
              <a:t>cerevisiae</a:t>
            </a:r>
            <a:r>
              <a:rPr lang="it-IT" sz="2400" i="1" dirty="0"/>
              <a:t> </a:t>
            </a:r>
            <a:r>
              <a:rPr lang="it-IT" sz="2400" dirty="0"/>
              <a:t>codifica per un enzima coinvolto nel metabolismo acido acetico. Un mutante aploide in cui il gene </a:t>
            </a:r>
            <a:r>
              <a:rPr lang="it-IT" sz="2400" i="1" dirty="0"/>
              <a:t>ACH1</a:t>
            </a:r>
            <a:r>
              <a:rPr lang="it-IT" sz="2400" dirty="0"/>
              <a:t> è inattivato non è grado di utilizzare l’acido acetico, che si accumula nelle cellule e, se fornito in eccesso come in questo esperimento, diventa tossico per le stesse cellule che non sono più vitali dopo il trattamento con elevate dosi di acido acetico.</a:t>
            </a:r>
          </a:p>
        </p:txBody>
      </p:sp>
      <p:grpSp>
        <p:nvGrpSpPr>
          <p:cNvPr id="19" name="Gruppo 18">
            <a:extLst>
              <a:ext uri="{FF2B5EF4-FFF2-40B4-BE49-F238E27FC236}">
                <a16:creationId xmlns:a16="http://schemas.microsoft.com/office/drawing/2014/main" id="{4EBC0A8C-12C9-42CE-8192-99A08A407682}"/>
              </a:ext>
            </a:extLst>
          </p:cNvPr>
          <p:cNvGrpSpPr/>
          <p:nvPr/>
        </p:nvGrpSpPr>
        <p:grpSpPr>
          <a:xfrm>
            <a:off x="108925" y="2964387"/>
            <a:ext cx="4897876" cy="3528488"/>
            <a:chOff x="108925" y="2964387"/>
            <a:chExt cx="4897876" cy="3528488"/>
          </a:xfrm>
        </p:grpSpPr>
        <p:grpSp>
          <p:nvGrpSpPr>
            <p:cNvPr id="13" name="Gruppo 12">
              <a:extLst>
                <a:ext uri="{FF2B5EF4-FFF2-40B4-BE49-F238E27FC236}">
                  <a16:creationId xmlns:a16="http://schemas.microsoft.com/office/drawing/2014/main" id="{1DF77D1A-1AB9-49F7-8859-B69C6CCA4C88}"/>
                </a:ext>
              </a:extLst>
            </p:cNvPr>
            <p:cNvGrpSpPr/>
            <p:nvPr/>
          </p:nvGrpSpPr>
          <p:grpSpPr>
            <a:xfrm>
              <a:off x="108925" y="3612875"/>
              <a:ext cx="4897876" cy="2880000"/>
              <a:chOff x="108925" y="3612875"/>
              <a:chExt cx="4897876" cy="2880000"/>
            </a:xfrm>
          </p:grpSpPr>
          <p:pic>
            <p:nvPicPr>
              <p:cNvPr id="6" name="Immagine 5">
                <a:extLst>
                  <a:ext uri="{FF2B5EF4-FFF2-40B4-BE49-F238E27FC236}">
                    <a16:creationId xmlns:a16="http://schemas.microsoft.com/office/drawing/2014/main" id="{C628440C-7914-4C9A-91CB-611236EEA763}"/>
                  </a:ext>
                </a:extLst>
              </p:cNvPr>
              <p:cNvPicPr>
                <a:picLocks noChangeAspect="1"/>
              </p:cNvPicPr>
              <p:nvPr/>
            </p:nvPicPr>
            <p:blipFill rotWithShape="1">
              <a:blip r:embed="rId4"/>
              <a:srcRect l="11412" r="16583"/>
              <a:stretch/>
            </p:blipFill>
            <p:spPr>
              <a:xfrm>
                <a:off x="1372000" y="3612875"/>
                <a:ext cx="3634801" cy="2880000"/>
              </a:xfrm>
              <a:prstGeom prst="rect">
                <a:avLst/>
              </a:prstGeom>
            </p:spPr>
          </p:pic>
          <p:sp>
            <p:nvSpPr>
              <p:cNvPr id="8" name="CasellaDiTesto 7">
                <a:extLst>
                  <a:ext uri="{FF2B5EF4-FFF2-40B4-BE49-F238E27FC236}">
                    <a16:creationId xmlns:a16="http://schemas.microsoft.com/office/drawing/2014/main" id="{6F90D8EF-BC44-4AE9-BF66-2FC5D5F5E083}"/>
                  </a:ext>
                </a:extLst>
              </p:cNvPr>
              <p:cNvSpPr txBox="1"/>
              <p:nvPr/>
            </p:nvSpPr>
            <p:spPr>
              <a:xfrm>
                <a:off x="887648" y="3732848"/>
                <a:ext cx="475443" cy="369332"/>
              </a:xfrm>
              <a:prstGeom prst="rect">
                <a:avLst/>
              </a:prstGeom>
              <a:noFill/>
            </p:spPr>
            <p:txBody>
              <a:bodyPr wrap="square" rtlCol="0">
                <a:spAutoFit/>
              </a:bodyPr>
              <a:lstStyle/>
              <a:p>
                <a:pPr algn="r"/>
                <a:r>
                  <a:rPr lang="it-IT" dirty="0" err="1"/>
                  <a:t>wt</a:t>
                </a:r>
                <a:endParaRPr lang="it-IT" b="1" dirty="0"/>
              </a:p>
            </p:txBody>
          </p:sp>
          <p:sp>
            <p:nvSpPr>
              <p:cNvPr id="9" name="CasellaDiTesto 8">
                <a:extLst>
                  <a:ext uri="{FF2B5EF4-FFF2-40B4-BE49-F238E27FC236}">
                    <a16:creationId xmlns:a16="http://schemas.microsoft.com/office/drawing/2014/main" id="{A7DD66F1-E25C-461A-AFAA-F3177679858A}"/>
                  </a:ext>
                </a:extLst>
              </p:cNvPr>
              <p:cNvSpPr txBox="1"/>
              <p:nvPr/>
            </p:nvSpPr>
            <p:spPr>
              <a:xfrm>
                <a:off x="108925" y="4375827"/>
                <a:ext cx="1263075" cy="646331"/>
              </a:xfrm>
              <a:prstGeom prst="rect">
                <a:avLst/>
              </a:prstGeom>
              <a:noFill/>
            </p:spPr>
            <p:txBody>
              <a:bodyPr wrap="square" rtlCol="0">
                <a:spAutoFit/>
              </a:bodyPr>
              <a:lstStyle/>
              <a:p>
                <a:pPr algn="r"/>
                <a:r>
                  <a:rPr lang="it-IT" dirty="0" err="1"/>
                  <a:t>wt</a:t>
                </a:r>
                <a:endParaRPr lang="it-IT" dirty="0"/>
              </a:p>
              <a:p>
                <a:pPr algn="r"/>
                <a:r>
                  <a:rPr lang="it-IT" dirty="0"/>
                  <a:t> + Ac. </a:t>
                </a:r>
                <a:r>
                  <a:rPr lang="it-IT" dirty="0" err="1"/>
                  <a:t>Acet</a:t>
                </a:r>
                <a:r>
                  <a:rPr lang="it-IT" dirty="0"/>
                  <a:t>.</a:t>
                </a:r>
              </a:p>
            </p:txBody>
          </p:sp>
          <p:sp>
            <p:nvSpPr>
              <p:cNvPr id="10" name="CasellaDiTesto 9">
                <a:extLst>
                  <a:ext uri="{FF2B5EF4-FFF2-40B4-BE49-F238E27FC236}">
                    <a16:creationId xmlns:a16="http://schemas.microsoft.com/office/drawing/2014/main" id="{57315DF5-E8D7-42BE-82A3-6A36940D701D}"/>
                  </a:ext>
                </a:extLst>
              </p:cNvPr>
              <p:cNvSpPr txBox="1"/>
              <p:nvPr/>
            </p:nvSpPr>
            <p:spPr>
              <a:xfrm>
                <a:off x="113964" y="5745230"/>
                <a:ext cx="1263074" cy="646331"/>
              </a:xfrm>
              <a:prstGeom prst="rect">
                <a:avLst/>
              </a:prstGeom>
              <a:noFill/>
            </p:spPr>
            <p:txBody>
              <a:bodyPr wrap="square" rtlCol="0">
                <a:spAutoFit/>
              </a:bodyPr>
              <a:lstStyle/>
              <a:p>
                <a:pPr algn="r"/>
                <a:r>
                  <a:rPr lang="it-IT" i="1" dirty="0"/>
                  <a:t>ach1</a:t>
                </a:r>
              </a:p>
              <a:p>
                <a:pPr algn="r"/>
                <a:r>
                  <a:rPr lang="it-IT" dirty="0"/>
                  <a:t> + Ac. </a:t>
                </a:r>
                <a:r>
                  <a:rPr lang="it-IT" dirty="0" err="1"/>
                  <a:t>Acet</a:t>
                </a:r>
                <a:r>
                  <a:rPr lang="it-IT" dirty="0"/>
                  <a:t>.</a:t>
                </a:r>
              </a:p>
            </p:txBody>
          </p:sp>
          <p:sp>
            <p:nvSpPr>
              <p:cNvPr id="11" name="CasellaDiTesto 10">
                <a:extLst>
                  <a:ext uri="{FF2B5EF4-FFF2-40B4-BE49-F238E27FC236}">
                    <a16:creationId xmlns:a16="http://schemas.microsoft.com/office/drawing/2014/main" id="{16B3188E-AA14-43FF-9521-2764A82587AF}"/>
                  </a:ext>
                </a:extLst>
              </p:cNvPr>
              <p:cNvSpPr txBox="1"/>
              <p:nvPr/>
            </p:nvSpPr>
            <p:spPr>
              <a:xfrm>
                <a:off x="386326" y="5236756"/>
                <a:ext cx="976765" cy="369332"/>
              </a:xfrm>
              <a:prstGeom prst="rect">
                <a:avLst/>
              </a:prstGeom>
              <a:noFill/>
            </p:spPr>
            <p:txBody>
              <a:bodyPr wrap="square" rtlCol="0">
                <a:spAutoFit/>
              </a:bodyPr>
              <a:lstStyle/>
              <a:p>
                <a:pPr algn="r"/>
                <a:r>
                  <a:rPr lang="it-IT" i="1" dirty="0"/>
                  <a:t>ach1</a:t>
                </a:r>
                <a:endParaRPr lang="it-IT" b="1" i="1" dirty="0"/>
              </a:p>
            </p:txBody>
          </p:sp>
        </p:grpSp>
        <p:sp>
          <p:nvSpPr>
            <p:cNvPr id="14" name="CasellaDiTesto 13">
              <a:extLst>
                <a:ext uri="{FF2B5EF4-FFF2-40B4-BE49-F238E27FC236}">
                  <a16:creationId xmlns:a16="http://schemas.microsoft.com/office/drawing/2014/main" id="{66488026-AABD-407D-9BCC-CA66344A58A0}"/>
                </a:ext>
              </a:extLst>
            </p:cNvPr>
            <p:cNvSpPr txBox="1"/>
            <p:nvPr/>
          </p:nvSpPr>
          <p:spPr>
            <a:xfrm>
              <a:off x="2617161" y="2964387"/>
              <a:ext cx="1154097" cy="369332"/>
            </a:xfrm>
            <a:prstGeom prst="rect">
              <a:avLst/>
            </a:prstGeom>
            <a:noFill/>
          </p:spPr>
          <p:txBody>
            <a:bodyPr wrap="square" rtlCol="0">
              <a:spAutoFit/>
            </a:bodyPr>
            <a:lstStyle/>
            <a:p>
              <a:pPr algn="r"/>
              <a:r>
                <a:rPr lang="it-IT" b="1" dirty="0"/>
                <a:t>Diluizione</a:t>
              </a:r>
            </a:p>
          </p:txBody>
        </p:sp>
        <p:sp>
          <p:nvSpPr>
            <p:cNvPr id="15" name="CasellaDiTesto 14">
              <a:extLst>
                <a:ext uri="{FF2B5EF4-FFF2-40B4-BE49-F238E27FC236}">
                  <a16:creationId xmlns:a16="http://schemas.microsoft.com/office/drawing/2014/main" id="{68D45351-E463-4AA3-8607-DE9C4780BC1F}"/>
                </a:ext>
              </a:extLst>
            </p:cNvPr>
            <p:cNvSpPr txBox="1"/>
            <p:nvPr/>
          </p:nvSpPr>
          <p:spPr>
            <a:xfrm>
              <a:off x="2345214" y="3280299"/>
              <a:ext cx="950190" cy="307777"/>
            </a:xfrm>
            <a:prstGeom prst="rect">
              <a:avLst/>
            </a:prstGeom>
            <a:noFill/>
          </p:spPr>
          <p:txBody>
            <a:bodyPr wrap="square" rtlCol="0">
              <a:spAutoFit/>
            </a:bodyPr>
            <a:lstStyle/>
            <a:p>
              <a:pPr algn="ctr"/>
              <a:r>
                <a:rPr lang="it-IT" sz="1400" dirty="0"/>
                <a:t>1:10</a:t>
              </a:r>
            </a:p>
          </p:txBody>
        </p:sp>
        <p:sp>
          <p:nvSpPr>
            <p:cNvPr id="16" name="CasellaDiTesto 15">
              <a:extLst>
                <a:ext uri="{FF2B5EF4-FFF2-40B4-BE49-F238E27FC236}">
                  <a16:creationId xmlns:a16="http://schemas.microsoft.com/office/drawing/2014/main" id="{E7359E31-3E2C-4D54-A66E-D05AD5F4BE27}"/>
                </a:ext>
              </a:extLst>
            </p:cNvPr>
            <p:cNvSpPr txBox="1"/>
            <p:nvPr/>
          </p:nvSpPr>
          <p:spPr>
            <a:xfrm>
              <a:off x="3189400" y="3280299"/>
              <a:ext cx="950190" cy="307777"/>
            </a:xfrm>
            <a:prstGeom prst="rect">
              <a:avLst/>
            </a:prstGeom>
            <a:noFill/>
          </p:spPr>
          <p:txBody>
            <a:bodyPr wrap="square" rtlCol="0">
              <a:spAutoFit/>
            </a:bodyPr>
            <a:lstStyle/>
            <a:p>
              <a:pPr algn="ctr"/>
              <a:r>
                <a:rPr lang="it-IT" sz="1400" dirty="0"/>
                <a:t>1:100</a:t>
              </a:r>
            </a:p>
          </p:txBody>
        </p:sp>
        <p:sp>
          <p:nvSpPr>
            <p:cNvPr id="17" name="CasellaDiTesto 16">
              <a:extLst>
                <a:ext uri="{FF2B5EF4-FFF2-40B4-BE49-F238E27FC236}">
                  <a16:creationId xmlns:a16="http://schemas.microsoft.com/office/drawing/2014/main" id="{AB34F4B7-50C8-45A0-9BE5-351539E15469}"/>
                </a:ext>
              </a:extLst>
            </p:cNvPr>
            <p:cNvSpPr txBox="1"/>
            <p:nvPr/>
          </p:nvSpPr>
          <p:spPr>
            <a:xfrm>
              <a:off x="3937667" y="3280299"/>
              <a:ext cx="950190" cy="307777"/>
            </a:xfrm>
            <a:prstGeom prst="rect">
              <a:avLst/>
            </a:prstGeom>
            <a:noFill/>
          </p:spPr>
          <p:txBody>
            <a:bodyPr wrap="square" rtlCol="0">
              <a:spAutoFit/>
            </a:bodyPr>
            <a:lstStyle/>
            <a:p>
              <a:pPr algn="ctr"/>
              <a:r>
                <a:rPr lang="it-IT" sz="1400" dirty="0"/>
                <a:t>1:1000</a:t>
              </a:r>
              <a:endParaRPr lang="it-IT" sz="1600" dirty="0"/>
            </a:p>
          </p:txBody>
        </p:sp>
        <p:sp>
          <p:nvSpPr>
            <p:cNvPr id="18" name="CasellaDiTesto 17">
              <a:extLst>
                <a:ext uri="{FF2B5EF4-FFF2-40B4-BE49-F238E27FC236}">
                  <a16:creationId xmlns:a16="http://schemas.microsoft.com/office/drawing/2014/main" id="{F22503B8-4CB5-4E6E-AC1C-AA313F7E22AA}"/>
                </a:ext>
              </a:extLst>
            </p:cNvPr>
            <p:cNvSpPr txBox="1"/>
            <p:nvPr/>
          </p:nvSpPr>
          <p:spPr>
            <a:xfrm>
              <a:off x="1666971" y="3280299"/>
              <a:ext cx="950190" cy="307777"/>
            </a:xfrm>
            <a:prstGeom prst="rect">
              <a:avLst/>
            </a:prstGeom>
            <a:noFill/>
          </p:spPr>
          <p:txBody>
            <a:bodyPr wrap="square" rtlCol="0">
              <a:spAutoFit/>
            </a:bodyPr>
            <a:lstStyle/>
            <a:p>
              <a:pPr algn="ctr"/>
              <a:r>
                <a:rPr lang="it-IT" sz="1400" dirty="0"/>
                <a:t>1:1</a:t>
              </a:r>
            </a:p>
          </p:txBody>
        </p:sp>
      </p:grpSp>
    </p:spTree>
    <p:extLst>
      <p:ext uri="{BB962C8B-B14F-4D97-AF65-F5344CB8AC3E}">
        <p14:creationId xmlns:p14="http://schemas.microsoft.com/office/powerpoint/2010/main" val="3839042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D02B1C9-87B7-456E-923C-8A165B2F9C55}"/>
              </a:ext>
            </a:extLst>
          </p:cNvPr>
          <p:cNvSpPr>
            <a:spLocks noGrp="1"/>
          </p:cNvSpPr>
          <p:nvPr>
            <p:ph idx="1"/>
          </p:nvPr>
        </p:nvSpPr>
        <p:spPr/>
        <p:txBody>
          <a:bodyPr>
            <a:normAutofit/>
          </a:bodyPr>
          <a:lstStyle/>
          <a:p>
            <a:pPr marL="0" indent="0">
              <a:buNone/>
            </a:pPr>
            <a:r>
              <a:rPr lang="it-IT" sz="2400" b="1" dirty="0">
                <a:latin typeface="Arial" panose="020B0604020202020204" pitchFamily="34" charset="0"/>
                <a:cs typeface="Arial" panose="020B0604020202020204" pitchFamily="34" charset="0"/>
              </a:rPr>
              <a:t>Obiettivo: </a:t>
            </a:r>
            <a:r>
              <a:rPr lang="it-IT" sz="2400" dirty="0">
                <a:latin typeface="Arial" panose="020B0604020202020204" pitchFamily="34" charset="0"/>
                <a:cs typeface="Arial" panose="020B0604020202020204" pitchFamily="34" charset="0"/>
              </a:rPr>
              <a:t>Valutazione dell’acidificazione del mezzo di coltura mediante indicatore di pH, Blu di </a:t>
            </a:r>
            <a:r>
              <a:rPr lang="it-IT" sz="2400" dirty="0" err="1">
                <a:latin typeface="Arial" panose="020B0604020202020204" pitchFamily="34" charset="0"/>
                <a:cs typeface="Arial" panose="020B0604020202020204" pitchFamily="34" charset="0"/>
              </a:rPr>
              <a:t>Bromofenolo</a:t>
            </a:r>
            <a:r>
              <a:rPr lang="it-IT" sz="2400" dirty="0">
                <a:latin typeface="Arial" panose="020B0604020202020204" pitchFamily="34" charset="0"/>
                <a:cs typeface="Arial" panose="020B0604020202020204" pitchFamily="34" charset="0"/>
              </a:rPr>
              <a:t>.</a:t>
            </a:r>
            <a:endParaRPr lang="it-IT" sz="2400" dirty="0"/>
          </a:p>
        </p:txBody>
      </p:sp>
      <p:pic>
        <p:nvPicPr>
          <p:cNvPr id="4" name="logo-PLS.jpg" descr="logo-PLS.jpg">
            <a:extLst>
              <a:ext uri="{FF2B5EF4-FFF2-40B4-BE49-F238E27FC236}">
                <a16:creationId xmlns:a16="http://schemas.microsoft.com/office/drawing/2014/main" id="{7F61F621-9E2A-479F-A617-F0EB39F2E8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56"/>
            <a:ext cx="1168013" cy="1177032"/>
          </a:xfrm>
          <a:prstGeom prst="rect">
            <a:avLst/>
          </a:prstGeom>
          <a:ln w="12700">
            <a:miter lim="400000"/>
          </a:ln>
        </p:spPr>
      </p:pic>
      <p:pic>
        <p:nvPicPr>
          <p:cNvPr id="5" name="Picture 32">
            <a:extLst>
              <a:ext uri="{FF2B5EF4-FFF2-40B4-BE49-F238E27FC236}">
                <a16:creationId xmlns:a16="http://schemas.microsoft.com/office/drawing/2014/main" id="{ED29B07A-7192-4FC8-BB33-B64C5A1C1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7087" y="0"/>
            <a:ext cx="1094913" cy="1177032"/>
          </a:xfrm>
          <a:prstGeom prst="rect">
            <a:avLst/>
          </a:prstGeom>
        </p:spPr>
      </p:pic>
      <p:sp>
        <p:nvSpPr>
          <p:cNvPr id="7" name="Titolo 6">
            <a:extLst>
              <a:ext uri="{FF2B5EF4-FFF2-40B4-BE49-F238E27FC236}">
                <a16:creationId xmlns:a16="http://schemas.microsoft.com/office/drawing/2014/main" id="{EF6A1093-E82A-49ED-A03F-13429849595D}"/>
              </a:ext>
            </a:extLst>
          </p:cNvPr>
          <p:cNvSpPr>
            <a:spLocks noGrp="1"/>
          </p:cNvSpPr>
          <p:nvPr>
            <p:ph type="title"/>
          </p:nvPr>
        </p:nvSpPr>
        <p:spPr/>
        <p:txBody>
          <a:bodyPr>
            <a:normAutofit/>
          </a:bodyPr>
          <a:lstStyle/>
          <a:p>
            <a:pPr algn="ctr"/>
            <a:r>
              <a:rPr lang="it-IT" b="1" dirty="0"/>
              <a:t>Caratterizzazione fenotipica</a:t>
            </a:r>
            <a:br>
              <a:rPr lang="it-IT" sz="3800" dirty="0"/>
            </a:br>
            <a:r>
              <a:rPr lang="it-IT" sz="3800" dirty="0"/>
              <a:t>Saggio di acidificazione del terreno su piastra</a:t>
            </a:r>
          </a:p>
        </p:txBody>
      </p:sp>
      <p:sp>
        <p:nvSpPr>
          <p:cNvPr id="9" name="CasellaDiTesto 8">
            <a:extLst>
              <a:ext uri="{FF2B5EF4-FFF2-40B4-BE49-F238E27FC236}">
                <a16:creationId xmlns:a16="http://schemas.microsoft.com/office/drawing/2014/main" id="{B10F61F1-B169-46F5-B5F1-F314983F6F91}"/>
              </a:ext>
            </a:extLst>
          </p:cNvPr>
          <p:cNvSpPr txBox="1"/>
          <p:nvPr/>
        </p:nvSpPr>
        <p:spPr>
          <a:xfrm>
            <a:off x="5389861" y="2829256"/>
            <a:ext cx="6645512" cy="3785652"/>
          </a:xfrm>
          <a:prstGeom prst="rect">
            <a:avLst/>
          </a:prstGeom>
          <a:noFill/>
        </p:spPr>
        <p:txBody>
          <a:bodyPr wrap="square">
            <a:spAutoFit/>
          </a:bodyPr>
          <a:lstStyle/>
          <a:p>
            <a:pPr algn="just">
              <a:spcBef>
                <a:spcPts val="600"/>
              </a:spcBef>
            </a:pPr>
            <a:r>
              <a:rPr lang="it-IT" sz="2400" b="1" dirty="0"/>
              <a:t>Risultati: </a:t>
            </a:r>
            <a:r>
              <a:rPr lang="it-IT" sz="2400" dirty="0"/>
              <a:t>L’evidente viraggio del BBF al giallo intorno alla spot di cellule di lievito da panificazione, indice di pH intorno a 3, evidenzia la maggior propensione di questo ad attuare un metabolismo respiratorio che oltre a produrre in maggior quantità anidride carbonica utile alla lievitazione della pasta determina un consistente rilascio di  acidi organici. Diversamente nel ceppo da birra non si evidenzia acidificazione coerentemente con una prevalente fermentazione alcolica.</a:t>
            </a:r>
          </a:p>
        </p:txBody>
      </p:sp>
      <p:grpSp>
        <p:nvGrpSpPr>
          <p:cNvPr id="18" name="Gruppo 17">
            <a:extLst>
              <a:ext uri="{FF2B5EF4-FFF2-40B4-BE49-F238E27FC236}">
                <a16:creationId xmlns:a16="http://schemas.microsoft.com/office/drawing/2014/main" id="{40DD76FF-22C0-4411-84E5-621ABD294FEC}"/>
              </a:ext>
            </a:extLst>
          </p:cNvPr>
          <p:cNvGrpSpPr/>
          <p:nvPr/>
        </p:nvGrpSpPr>
        <p:grpSpPr>
          <a:xfrm>
            <a:off x="0" y="2778711"/>
            <a:ext cx="4950796" cy="3836197"/>
            <a:chOff x="-474329" y="2656678"/>
            <a:chExt cx="4950796" cy="3836197"/>
          </a:xfrm>
        </p:grpSpPr>
        <p:grpSp>
          <p:nvGrpSpPr>
            <p:cNvPr id="15" name="Gruppo 14">
              <a:extLst>
                <a:ext uri="{FF2B5EF4-FFF2-40B4-BE49-F238E27FC236}">
                  <a16:creationId xmlns:a16="http://schemas.microsoft.com/office/drawing/2014/main" id="{07DB9F6F-86FC-4256-A974-C7BF14284506}"/>
                </a:ext>
              </a:extLst>
            </p:cNvPr>
            <p:cNvGrpSpPr/>
            <p:nvPr/>
          </p:nvGrpSpPr>
          <p:grpSpPr>
            <a:xfrm>
              <a:off x="987000" y="2656678"/>
              <a:ext cx="3489467" cy="3836197"/>
              <a:chOff x="742238" y="2459349"/>
              <a:chExt cx="3489467" cy="3836197"/>
            </a:xfrm>
          </p:grpSpPr>
          <p:pic>
            <p:nvPicPr>
              <p:cNvPr id="6" name="Immagine 5">
                <a:extLst>
                  <a:ext uri="{FF2B5EF4-FFF2-40B4-BE49-F238E27FC236}">
                    <a16:creationId xmlns:a16="http://schemas.microsoft.com/office/drawing/2014/main" id="{25D87049-C580-4EF7-8672-5BF520C898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2238" y="3083038"/>
                <a:ext cx="3489467" cy="3212508"/>
              </a:xfrm>
              <a:prstGeom prst="rect">
                <a:avLst/>
              </a:prstGeom>
            </p:spPr>
          </p:pic>
          <p:sp>
            <p:nvSpPr>
              <p:cNvPr id="10" name="CasellaDiTesto 9">
                <a:extLst>
                  <a:ext uri="{FF2B5EF4-FFF2-40B4-BE49-F238E27FC236}">
                    <a16:creationId xmlns:a16="http://schemas.microsoft.com/office/drawing/2014/main" id="{8BAFE23C-6EF8-42DC-969F-C205FCD526C0}"/>
                  </a:ext>
                </a:extLst>
              </p:cNvPr>
              <p:cNvSpPr txBox="1"/>
              <p:nvPr/>
            </p:nvSpPr>
            <p:spPr>
              <a:xfrm>
                <a:off x="1909923" y="2459349"/>
                <a:ext cx="1154097" cy="369332"/>
              </a:xfrm>
              <a:prstGeom prst="rect">
                <a:avLst/>
              </a:prstGeom>
              <a:noFill/>
            </p:spPr>
            <p:txBody>
              <a:bodyPr wrap="square" rtlCol="0">
                <a:spAutoFit/>
              </a:bodyPr>
              <a:lstStyle/>
              <a:p>
                <a:pPr algn="r"/>
                <a:r>
                  <a:rPr lang="it-IT" b="1" dirty="0"/>
                  <a:t>Diluizione</a:t>
                </a:r>
              </a:p>
            </p:txBody>
          </p:sp>
          <p:sp>
            <p:nvSpPr>
              <p:cNvPr id="11" name="CasellaDiTesto 10">
                <a:extLst>
                  <a:ext uri="{FF2B5EF4-FFF2-40B4-BE49-F238E27FC236}">
                    <a16:creationId xmlns:a16="http://schemas.microsoft.com/office/drawing/2014/main" id="{721249A7-3405-4294-89DE-ED739260C387}"/>
                  </a:ext>
                </a:extLst>
              </p:cNvPr>
              <p:cNvSpPr txBox="1"/>
              <p:nvPr/>
            </p:nvSpPr>
            <p:spPr>
              <a:xfrm>
                <a:off x="1516443" y="2775261"/>
                <a:ext cx="950190" cy="307777"/>
              </a:xfrm>
              <a:prstGeom prst="rect">
                <a:avLst/>
              </a:prstGeom>
              <a:noFill/>
            </p:spPr>
            <p:txBody>
              <a:bodyPr wrap="square" rtlCol="0">
                <a:spAutoFit/>
              </a:bodyPr>
              <a:lstStyle/>
              <a:p>
                <a:pPr algn="ctr"/>
                <a:r>
                  <a:rPr lang="it-IT" sz="1400" dirty="0"/>
                  <a:t>1:10</a:t>
                </a:r>
              </a:p>
            </p:txBody>
          </p:sp>
          <p:sp>
            <p:nvSpPr>
              <p:cNvPr id="12" name="CasellaDiTesto 11">
                <a:extLst>
                  <a:ext uri="{FF2B5EF4-FFF2-40B4-BE49-F238E27FC236}">
                    <a16:creationId xmlns:a16="http://schemas.microsoft.com/office/drawing/2014/main" id="{61A20812-15EE-40EB-95DC-0AB3ABF8DE40}"/>
                  </a:ext>
                </a:extLst>
              </p:cNvPr>
              <p:cNvSpPr txBox="1"/>
              <p:nvPr/>
            </p:nvSpPr>
            <p:spPr>
              <a:xfrm>
                <a:off x="2227459" y="2775261"/>
                <a:ext cx="950190" cy="307777"/>
              </a:xfrm>
              <a:prstGeom prst="rect">
                <a:avLst/>
              </a:prstGeom>
              <a:noFill/>
            </p:spPr>
            <p:txBody>
              <a:bodyPr wrap="square" rtlCol="0">
                <a:spAutoFit/>
              </a:bodyPr>
              <a:lstStyle/>
              <a:p>
                <a:pPr algn="ctr"/>
                <a:r>
                  <a:rPr lang="it-IT" sz="1400" dirty="0"/>
                  <a:t>1:100</a:t>
                </a:r>
              </a:p>
            </p:txBody>
          </p:sp>
          <p:sp>
            <p:nvSpPr>
              <p:cNvPr id="13" name="CasellaDiTesto 12">
                <a:extLst>
                  <a:ext uri="{FF2B5EF4-FFF2-40B4-BE49-F238E27FC236}">
                    <a16:creationId xmlns:a16="http://schemas.microsoft.com/office/drawing/2014/main" id="{F8D9180D-39A5-4ABC-AF45-00902859F6D9}"/>
                  </a:ext>
                </a:extLst>
              </p:cNvPr>
              <p:cNvSpPr txBox="1"/>
              <p:nvPr/>
            </p:nvSpPr>
            <p:spPr>
              <a:xfrm>
                <a:off x="2815934" y="2775261"/>
                <a:ext cx="950190" cy="307777"/>
              </a:xfrm>
              <a:prstGeom prst="rect">
                <a:avLst/>
              </a:prstGeom>
              <a:noFill/>
            </p:spPr>
            <p:txBody>
              <a:bodyPr wrap="square" rtlCol="0">
                <a:spAutoFit/>
              </a:bodyPr>
              <a:lstStyle/>
              <a:p>
                <a:pPr algn="ctr"/>
                <a:r>
                  <a:rPr lang="it-IT" sz="1400" dirty="0"/>
                  <a:t>1:1000</a:t>
                </a:r>
                <a:endParaRPr lang="it-IT" sz="1600" dirty="0"/>
              </a:p>
            </p:txBody>
          </p:sp>
          <p:sp>
            <p:nvSpPr>
              <p:cNvPr id="14" name="CasellaDiTesto 13">
                <a:extLst>
                  <a:ext uri="{FF2B5EF4-FFF2-40B4-BE49-F238E27FC236}">
                    <a16:creationId xmlns:a16="http://schemas.microsoft.com/office/drawing/2014/main" id="{33F3A29D-0F5B-4CF9-8407-F4D38FB57139}"/>
                  </a:ext>
                </a:extLst>
              </p:cNvPr>
              <p:cNvSpPr txBox="1"/>
              <p:nvPr/>
            </p:nvSpPr>
            <p:spPr>
              <a:xfrm>
                <a:off x="838200" y="2775261"/>
                <a:ext cx="950190" cy="307777"/>
              </a:xfrm>
              <a:prstGeom prst="rect">
                <a:avLst/>
              </a:prstGeom>
              <a:noFill/>
            </p:spPr>
            <p:txBody>
              <a:bodyPr wrap="square" rtlCol="0">
                <a:spAutoFit/>
              </a:bodyPr>
              <a:lstStyle/>
              <a:p>
                <a:pPr algn="ctr"/>
                <a:r>
                  <a:rPr lang="it-IT" sz="1400" dirty="0"/>
                  <a:t>1:1</a:t>
                </a:r>
              </a:p>
            </p:txBody>
          </p:sp>
        </p:grpSp>
        <p:sp>
          <p:nvSpPr>
            <p:cNvPr id="16" name="CasellaDiTesto 15">
              <a:extLst>
                <a:ext uri="{FF2B5EF4-FFF2-40B4-BE49-F238E27FC236}">
                  <a16:creationId xmlns:a16="http://schemas.microsoft.com/office/drawing/2014/main" id="{0770469C-D1D3-4791-801A-5B7CE8158160}"/>
                </a:ext>
              </a:extLst>
            </p:cNvPr>
            <p:cNvSpPr txBox="1"/>
            <p:nvPr/>
          </p:nvSpPr>
          <p:spPr>
            <a:xfrm>
              <a:off x="-474329" y="3892647"/>
              <a:ext cx="1461330" cy="646331"/>
            </a:xfrm>
            <a:prstGeom prst="rect">
              <a:avLst/>
            </a:prstGeom>
            <a:noFill/>
          </p:spPr>
          <p:txBody>
            <a:bodyPr wrap="square" rtlCol="0">
              <a:spAutoFit/>
            </a:bodyPr>
            <a:lstStyle/>
            <a:p>
              <a:pPr algn="r"/>
              <a:r>
                <a:rPr lang="it-IT" dirty="0"/>
                <a:t>Lievito da</a:t>
              </a:r>
            </a:p>
            <a:p>
              <a:pPr algn="r"/>
              <a:r>
                <a:rPr lang="it-IT" dirty="0"/>
                <a:t>panificazione </a:t>
              </a:r>
            </a:p>
          </p:txBody>
        </p:sp>
        <p:sp>
          <p:nvSpPr>
            <p:cNvPr id="17" name="CasellaDiTesto 16">
              <a:extLst>
                <a:ext uri="{FF2B5EF4-FFF2-40B4-BE49-F238E27FC236}">
                  <a16:creationId xmlns:a16="http://schemas.microsoft.com/office/drawing/2014/main" id="{19DBAAFB-EBDF-4978-8751-F799B71EBBFA}"/>
                </a:ext>
              </a:extLst>
            </p:cNvPr>
            <p:cNvSpPr txBox="1"/>
            <p:nvPr/>
          </p:nvSpPr>
          <p:spPr>
            <a:xfrm>
              <a:off x="10234" y="5408599"/>
              <a:ext cx="976765" cy="646331"/>
            </a:xfrm>
            <a:prstGeom prst="rect">
              <a:avLst/>
            </a:prstGeom>
            <a:noFill/>
          </p:spPr>
          <p:txBody>
            <a:bodyPr wrap="square" rtlCol="0">
              <a:spAutoFit/>
            </a:bodyPr>
            <a:lstStyle/>
            <a:p>
              <a:pPr algn="r"/>
              <a:r>
                <a:rPr lang="it-IT" dirty="0"/>
                <a:t>Lievito da birra</a:t>
              </a:r>
              <a:endParaRPr lang="it-IT" b="1" dirty="0"/>
            </a:p>
          </p:txBody>
        </p:sp>
      </p:grpSp>
    </p:spTree>
    <p:extLst>
      <p:ext uri="{BB962C8B-B14F-4D97-AF65-F5344CB8AC3E}">
        <p14:creationId xmlns:p14="http://schemas.microsoft.com/office/powerpoint/2010/main" val="512017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D02B1C9-87B7-456E-923C-8A165B2F9C55}"/>
              </a:ext>
            </a:extLst>
          </p:cNvPr>
          <p:cNvSpPr>
            <a:spLocks noGrp="1"/>
          </p:cNvSpPr>
          <p:nvPr>
            <p:ph idx="1"/>
          </p:nvPr>
        </p:nvSpPr>
        <p:spPr>
          <a:xfrm>
            <a:off x="5200461" y="2325572"/>
            <a:ext cx="6371207" cy="4351338"/>
          </a:xfrm>
        </p:spPr>
        <p:txBody>
          <a:bodyPr>
            <a:normAutofit/>
          </a:bodyPr>
          <a:lstStyle/>
          <a:p>
            <a:pPr marL="0" indent="0">
              <a:buNone/>
            </a:pPr>
            <a:r>
              <a:rPr lang="it-IT" sz="2400" b="1" dirty="0"/>
              <a:t>Risultati: </a:t>
            </a:r>
            <a:r>
              <a:rPr lang="it-IT" sz="2400" dirty="0"/>
              <a:t>Effettuando lo stesso saggio con i ceppi </a:t>
            </a:r>
            <a:r>
              <a:rPr lang="it-IT" sz="2400" dirty="0" err="1"/>
              <a:t>wt</a:t>
            </a:r>
            <a:r>
              <a:rPr lang="it-IT" sz="2400" dirty="0"/>
              <a:t> e </a:t>
            </a:r>
            <a:r>
              <a:rPr lang="it-IT" sz="2400" i="1" dirty="0"/>
              <a:t>ach1</a:t>
            </a:r>
            <a:r>
              <a:rPr lang="it-IT" sz="2400" dirty="0"/>
              <a:t> trattati e non trattati con acido acetico, si può osservare che il ceppo </a:t>
            </a:r>
            <a:r>
              <a:rPr lang="it-IT" sz="2400" dirty="0" err="1"/>
              <a:t>wt</a:t>
            </a:r>
            <a:r>
              <a:rPr lang="it-IT" sz="2400" dirty="0"/>
              <a:t> non acidifica il terreno nemmeno dopo trattamento con acido acetico. Diversamente il mutante, che cresce solo in assenza di trattamento, accumula spontaneamente acido acetico che secreto nel terreno circostante determina il viraggio dell’indicatore da blu a giallo, indice di acidificazione</a:t>
            </a:r>
          </a:p>
        </p:txBody>
      </p:sp>
      <p:pic>
        <p:nvPicPr>
          <p:cNvPr id="4" name="logo-PLS.jpg" descr="logo-PLS.jpg">
            <a:extLst>
              <a:ext uri="{FF2B5EF4-FFF2-40B4-BE49-F238E27FC236}">
                <a16:creationId xmlns:a16="http://schemas.microsoft.com/office/drawing/2014/main" id="{7F61F621-9E2A-479F-A617-F0EB39F2E8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56"/>
            <a:ext cx="1168013" cy="1177032"/>
          </a:xfrm>
          <a:prstGeom prst="rect">
            <a:avLst/>
          </a:prstGeom>
          <a:ln w="12700">
            <a:miter lim="400000"/>
          </a:ln>
        </p:spPr>
      </p:pic>
      <p:pic>
        <p:nvPicPr>
          <p:cNvPr id="5" name="Picture 32">
            <a:extLst>
              <a:ext uri="{FF2B5EF4-FFF2-40B4-BE49-F238E27FC236}">
                <a16:creationId xmlns:a16="http://schemas.microsoft.com/office/drawing/2014/main" id="{ED29B07A-7192-4FC8-BB33-B64C5A1C1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7087" y="0"/>
            <a:ext cx="1094913" cy="1177032"/>
          </a:xfrm>
          <a:prstGeom prst="rect">
            <a:avLst/>
          </a:prstGeom>
        </p:spPr>
      </p:pic>
      <p:sp>
        <p:nvSpPr>
          <p:cNvPr id="7" name="Titolo 6">
            <a:extLst>
              <a:ext uri="{FF2B5EF4-FFF2-40B4-BE49-F238E27FC236}">
                <a16:creationId xmlns:a16="http://schemas.microsoft.com/office/drawing/2014/main" id="{EF6A1093-E82A-49ED-A03F-13429849595D}"/>
              </a:ext>
            </a:extLst>
          </p:cNvPr>
          <p:cNvSpPr>
            <a:spLocks noGrp="1"/>
          </p:cNvSpPr>
          <p:nvPr>
            <p:ph type="title"/>
          </p:nvPr>
        </p:nvSpPr>
        <p:spPr/>
        <p:txBody>
          <a:bodyPr/>
          <a:lstStyle/>
          <a:p>
            <a:pPr algn="ctr"/>
            <a:r>
              <a:rPr lang="it-IT" b="1" dirty="0"/>
              <a:t>Caratterizzazione fenotipica</a:t>
            </a:r>
            <a:br>
              <a:rPr lang="it-IT" b="1" dirty="0"/>
            </a:br>
            <a:r>
              <a:rPr lang="it-IT" sz="3800" dirty="0"/>
              <a:t>Saggio di acidificazione del terreno su piastra</a:t>
            </a:r>
          </a:p>
        </p:txBody>
      </p:sp>
      <p:graphicFrame>
        <p:nvGraphicFramePr>
          <p:cNvPr id="8" name="Oggetto 7">
            <a:extLst>
              <a:ext uri="{FF2B5EF4-FFF2-40B4-BE49-F238E27FC236}">
                <a16:creationId xmlns:a16="http://schemas.microsoft.com/office/drawing/2014/main" id="{F70EAC3E-DDC7-4EBF-8F89-227356C42864}"/>
              </a:ext>
            </a:extLst>
          </p:cNvPr>
          <p:cNvGraphicFramePr>
            <a:graphicFrameLocks noChangeAspect="1"/>
          </p:cNvGraphicFramePr>
          <p:nvPr>
            <p:extLst>
              <p:ext uri="{D42A27DB-BD31-4B8C-83A1-F6EECF244321}">
                <p14:modId xmlns:p14="http://schemas.microsoft.com/office/powerpoint/2010/main" val="3868784540"/>
              </p:ext>
            </p:extLst>
          </p:nvPr>
        </p:nvGraphicFramePr>
        <p:xfrm>
          <a:off x="1377558" y="2613476"/>
          <a:ext cx="3260074" cy="3260074"/>
        </p:xfrm>
        <a:graphic>
          <a:graphicData uri="http://schemas.openxmlformats.org/presentationml/2006/ole">
            <mc:AlternateContent xmlns:mc="http://schemas.openxmlformats.org/markup-compatibility/2006">
              <mc:Choice xmlns:v="urn:schemas-microsoft-com:vml" Requires="v">
                <p:oleObj r:id="rId4" imgW="6923520" imgH="6923520" progId="">
                  <p:embed/>
                </p:oleObj>
              </mc:Choice>
              <mc:Fallback>
                <p:oleObj r:id="rId4" imgW="6923520" imgH="6923520" progId="">
                  <p:embed/>
                  <p:pic>
                    <p:nvPicPr>
                      <p:cNvPr id="32" name="Oggetto 31">
                        <a:extLst>
                          <a:ext uri="{FF2B5EF4-FFF2-40B4-BE49-F238E27FC236}">
                            <a16:creationId xmlns:a16="http://schemas.microsoft.com/office/drawing/2014/main" id="{2874A67F-D841-482D-82E8-B8059B8AD7F6}"/>
                          </a:ext>
                        </a:extLst>
                      </p:cNvPr>
                      <p:cNvPicPr/>
                      <p:nvPr/>
                    </p:nvPicPr>
                    <p:blipFill>
                      <a:blip r:embed="rId5"/>
                      <a:stretch>
                        <a:fillRect/>
                      </a:stretch>
                    </p:blipFill>
                    <p:spPr>
                      <a:xfrm>
                        <a:off x="1377558" y="2613476"/>
                        <a:ext cx="3260074" cy="3260074"/>
                      </a:xfrm>
                      <a:prstGeom prst="rect">
                        <a:avLst/>
                      </a:prstGeom>
                    </p:spPr>
                  </p:pic>
                </p:oleObj>
              </mc:Fallback>
            </mc:AlternateContent>
          </a:graphicData>
        </a:graphic>
      </p:graphicFrame>
      <p:sp>
        <p:nvSpPr>
          <p:cNvPr id="9" name="CasellaDiTesto 8">
            <a:extLst>
              <a:ext uri="{FF2B5EF4-FFF2-40B4-BE49-F238E27FC236}">
                <a16:creationId xmlns:a16="http://schemas.microsoft.com/office/drawing/2014/main" id="{6240EF4D-1D99-42E1-9E5A-3B1554DCAB90}"/>
              </a:ext>
            </a:extLst>
          </p:cNvPr>
          <p:cNvSpPr txBox="1"/>
          <p:nvPr/>
        </p:nvSpPr>
        <p:spPr>
          <a:xfrm>
            <a:off x="893205" y="2954203"/>
            <a:ext cx="475443" cy="369332"/>
          </a:xfrm>
          <a:prstGeom prst="rect">
            <a:avLst/>
          </a:prstGeom>
          <a:noFill/>
        </p:spPr>
        <p:txBody>
          <a:bodyPr wrap="square" rtlCol="0">
            <a:spAutoFit/>
          </a:bodyPr>
          <a:lstStyle/>
          <a:p>
            <a:pPr algn="r"/>
            <a:r>
              <a:rPr lang="it-IT" dirty="0" err="1"/>
              <a:t>wt</a:t>
            </a:r>
            <a:endParaRPr lang="it-IT" b="1" dirty="0"/>
          </a:p>
        </p:txBody>
      </p:sp>
      <p:sp>
        <p:nvSpPr>
          <p:cNvPr id="10" name="CasellaDiTesto 9">
            <a:extLst>
              <a:ext uri="{FF2B5EF4-FFF2-40B4-BE49-F238E27FC236}">
                <a16:creationId xmlns:a16="http://schemas.microsoft.com/office/drawing/2014/main" id="{5900DEF2-7B34-4753-9C14-5FC38860A64B}"/>
              </a:ext>
            </a:extLst>
          </p:cNvPr>
          <p:cNvSpPr txBox="1"/>
          <p:nvPr/>
        </p:nvSpPr>
        <p:spPr>
          <a:xfrm>
            <a:off x="0" y="3526158"/>
            <a:ext cx="1377558" cy="646331"/>
          </a:xfrm>
          <a:prstGeom prst="rect">
            <a:avLst/>
          </a:prstGeom>
          <a:noFill/>
        </p:spPr>
        <p:txBody>
          <a:bodyPr wrap="square" rtlCol="0">
            <a:spAutoFit/>
          </a:bodyPr>
          <a:lstStyle/>
          <a:p>
            <a:pPr algn="r"/>
            <a:r>
              <a:rPr lang="it-IT" dirty="0" err="1"/>
              <a:t>wt</a:t>
            </a:r>
            <a:endParaRPr lang="it-IT" dirty="0"/>
          </a:p>
          <a:p>
            <a:pPr algn="r"/>
            <a:r>
              <a:rPr lang="it-IT" dirty="0"/>
              <a:t> + Ac. </a:t>
            </a:r>
            <a:r>
              <a:rPr lang="it-IT" dirty="0" err="1"/>
              <a:t>Acet</a:t>
            </a:r>
            <a:r>
              <a:rPr lang="it-IT" dirty="0"/>
              <a:t>.</a:t>
            </a:r>
          </a:p>
        </p:txBody>
      </p:sp>
      <p:sp>
        <p:nvSpPr>
          <p:cNvPr id="11" name="CasellaDiTesto 10">
            <a:extLst>
              <a:ext uri="{FF2B5EF4-FFF2-40B4-BE49-F238E27FC236}">
                <a16:creationId xmlns:a16="http://schemas.microsoft.com/office/drawing/2014/main" id="{83F03CFF-5D8A-41EC-8F85-CD747059FA2E}"/>
              </a:ext>
            </a:extLst>
          </p:cNvPr>
          <p:cNvSpPr txBox="1"/>
          <p:nvPr/>
        </p:nvSpPr>
        <p:spPr>
          <a:xfrm>
            <a:off x="105574" y="5042042"/>
            <a:ext cx="1263074" cy="646331"/>
          </a:xfrm>
          <a:prstGeom prst="rect">
            <a:avLst/>
          </a:prstGeom>
          <a:noFill/>
        </p:spPr>
        <p:txBody>
          <a:bodyPr wrap="square" rtlCol="0">
            <a:spAutoFit/>
          </a:bodyPr>
          <a:lstStyle/>
          <a:p>
            <a:pPr algn="r"/>
            <a:r>
              <a:rPr lang="it-IT" i="1" dirty="0"/>
              <a:t>ach1</a:t>
            </a:r>
          </a:p>
          <a:p>
            <a:pPr algn="r"/>
            <a:r>
              <a:rPr lang="it-IT" dirty="0"/>
              <a:t> + Ac. </a:t>
            </a:r>
            <a:r>
              <a:rPr lang="it-IT" dirty="0" err="1"/>
              <a:t>Acet</a:t>
            </a:r>
            <a:r>
              <a:rPr lang="it-IT" dirty="0"/>
              <a:t>.</a:t>
            </a:r>
          </a:p>
        </p:txBody>
      </p:sp>
      <p:sp>
        <p:nvSpPr>
          <p:cNvPr id="12" name="CasellaDiTesto 11">
            <a:extLst>
              <a:ext uri="{FF2B5EF4-FFF2-40B4-BE49-F238E27FC236}">
                <a16:creationId xmlns:a16="http://schemas.microsoft.com/office/drawing/2014/main" id="{43DF5DF1-3B16-4FB9-A906-8AF3B1883A27}"/>
              </a:ext>
            </a:extLst>
          </p:cNvPr>
          <p:cNvSpPr txBox="1"/>
          <p:nvPr/>
        </p:nvSpPr>
        <p:spPr>
          <a:xfrm>
            <a:off x="391884" y="4461997"/>
            <a:ext cx="976765" cy="369332"/>
          </a:xfrm>
          <a:prstGeom prst="rect">
            <a:avLst/>
          </a:prstGeom>
          <a:noFill/>
        </p:spPr>
        <p:txBody>
          <a:bodyPr wrap="square" rtlCol="0">
            <a:spAutoFit/>
          </a:bodyPr>
          <a:lstStyle/>
          <a:p>
            <a:pPr algn="r"/>
            <a:r>
              <a:rPr lang="it-IT" i="1" dirty="0"/>
              <a:t>ach1</a:t>
            </a:r>
            <a:endParaRPr lang="it-IT" b="1" i="1" dirty="0"/>
          </a:p>
        </p:txBody>
      </p:sp>
      <p:sp>
        <p:nvSpPr>
          <p:cNvPr id="18" name="CasellaDiTesto 17">
            <a:extLst>
              <a:ext uri="{FF2B5EF4-FFF2-40B4-BE49-F238E27FC236}">
                <a16:creationId xmlns:a16="http://schemas.microsoft.com/office/drawing/2014/main" id="{CE2C9BB1-56C9-4569-97A2-74D713EE8634}"/>
              </a:ext>
            </a:extLst>
          </p:cNvPr>
          <p:cNvSpPr txBox="1"/>
          <p:nvPr/>
        </p:nvSpPr>
        <p:spPr>
          <a:xfrm>
            <a:off x="2430546" y="2010676"/>
            <a:ext cx="1154097" cy="369332"/>
          </a:xfrm>
          <a:prstGeom prst="rect">
            <a:avLst/>
          </a:prstGeom>
          <a:noFill/>
        </p:spPr>
        <p:txBody>
          <a:bodyPr wrap="square" rtlCol="0">
            <a:spAutoFit/>
          </a:bodyPr>
          <a:lstStyle/>
          <a:p>
            <a:pPr algn="r"/>
            <a:r>
              <a:rPr lang="it-IT" b="1" dirty="0"/>
              <a:t>Diluizione</a:t>
            </a:r>
          </a:p>
        </p:txBody>
      </p:sp>
      <p:sp>
        <p:nvSpPr>
          <p:cNvPr id="19" name="CasellaDiTesto 18">
            <a:extLst>
              <a:ext uri="{FF2B5EF4-FFF2-40B4-BE49-F238E27FC236}">
                <a16:creationId xmlns:a16="http://schemas.microsoft.com/office/drawing/2014/main" id="{75C609C0-6052-4198-B9E3-B910D8D174B7}"/>
              </a:ext>
            </a:extLst>
          </p:cNvPr>
          <p:cNvSpPr txBox="1"/>
          <p:nvPr/>
        </p:nvSpPr>
        <p:spPr>
          <a:xfrm>
            <a:off x="2172966" y="2325572"/>
            <a:ext cx="950190" cy="307777"/>
          </a:xfrm>
          <a:prstGeom prst="rect">
            <a:avLst/>
          </a:prstGeom>
          <a:noFill/>
        </p:spPr>
        <p:txBody>
          <a:bodyPr wrap="square" rtlCol="0">
            <a:spAutoFit/>
          </a:bodyPr>
          <a:lstStyle/>
          <a:p>
            <a:pPr algn="ctr"/>
            <a:r>
              <a:rPr lang="it-IT" sz="1400" dirty="0"/>
              <a:t>1:10</a:t>
            </a:r>
          </a:p>
        </p:txBody>
      </p:sp>
      <p:sp>
        <p:nvSpPr>
          <p:cNvPr id="20" name="CasellaDiTesto 19">
            <a:extLst>
              <a:ext uri="{FF2B5EF4-FFF2-40B4-BE49-F238E27FC236}">
                <a16:creationId xmlns:a16="http://schemas.microsoft.com/office/drawing/2014/main" id="{DF380FFE-96FD-4601-9410-8CC4BEF096EC}"/>
              </a:ext>
            </a:extLst>
          </p:cNvPr>
          <p:cNvSpPr txBox="1"/>
          <p:nvPr/>
        </p:nvSpPr>
        <p:spPr>
          <a:xfrm>
            <a:off x="2830714" y="2325572"/>
            <a:ext cx="950190" cy="307777"/>
          </a:xfrm>
          <a:prstGeom prst="rect">
            <a:avLst/>
          </a:prstGeom>
          <a:noFill/>
        </p:spPr>
        <p:txBody>
          <a:bodyPr wrap="square" rtlCol="0">
            <a:spAutoFit/>
          </a:bodyPr>
          <a:lstStyle/>
          <a:p>
            <a:pPr algn="ctr"/>
            <a:r>
              <a:rPr lang="it-IT" sz="1400" dirty="0"/>
              <a:t>1:100</a:t>
            </a:r>
          </a:p>
        </p:txBody>
      </p:sp>
      <p:sp>
        <p:nvSpPr>
          <p:cNvPr id="21" name="CasellaDiTesto 20">
            <a:extLst>
              <a:ext uri="{FF2B5EF4-FFF2-40B4-BE49-F238E27FC236}">
                <a16:creationId xmlns:a16="http://schemas.microsoft.com/office/drawing/2014/main" id="{FCCB3A94-72C4-4F40-9F28-86237176CA34}"/>
              </a:ext>
            </a:extLst>
          </p:cNvPr>
          <p:cNvSpPr txBox="1"/>
          <p:nvPr/>
        </p:nvSpPr>
        <p:spPr>
          <a:xfrm>
            <a:off x="3436948" y="2325572"/>
            <a:ext cx="950190" cy="307777"/>
          </a:xfrm>
          <a:prstGeom prst="rect">
            <a:avLst/>
          </a:prstGeom>
          <a:noFill/>
        </p:spPr>
        <p:txBody>
          <a:bodyPr wrap="square" rtlCol="0">
            <a:spAutoFit/>
          </a:bodyPr>
          <a:lstStyle/>
          <a:p>
            <a:pPr algn="ctr"/>
            <a:r>
              <a:rPr lang="it-IT" sz="1400" dirty="0"/>
              <a:t>1:1000</a:t>
            </a:r>
            <a:endParaRPr lang="it-IT" sz="1600" dirty="0"/>
          </a:p>
        </p:txBody>
      </p:sp>
      <p:sp>
        <p:nvSpPr>
          <p:cNvPr id="22" name="CasellaDiTesto 21">
            <a:extLst>
              <a:ext uri="{FF2B5EF4-FFF2-40B4-BE49-F238E27FC236}">
                <a16:creationId xmlns:a16="http://schemas.microsoft.com/office/drawing/2014/main" id="{985F2B29-5616-4B2D-8A97-BA2A95AC8ED2}"/>
              </a:ext>
            </a:extLst>
          </p:cNvPr>
          <p:cNvSpPr txBox="1"/>
          <p:nvPr/>
        </p:nvSpPr>
        <p:spPr>
          <a:xfrm>
            <a:off x="1610137" y="2325572"/>
            <a:ext cx="950190" cy="307777"/>
          </a:xfrm>
          <a:prstGeom prst="rect">
            <a:avLst/>
          </a:prstGeom>
          <a:noFill/>
        </p:spPr>
        <p:txBody>
          <a:bodyPr wrap="square" rtlCol="0">
            <a:spAutoFit/>
          </a:bodyPr>
          <a:lstStyle/>
          <a:p>
            <a:pPr algn="ctr"/>
            <a:r>
              <a:rPr lang="it-IT" sz="1400" dirty="0"/>
              <a:t>1:1</a:t>
            </a:r>
          </a:p>
        </p:txBody>
      </p:sp>
    </p:spTree>
    <p:extLst>
      <p:ext uri="{BB962C8B-B14F-4D97-AF65-F5344CB8AC3E}">
        <p14:creationId xmlns:p14="http://schemas.microsoft.com/office/powerpoint/2010/main" val="318726512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873</Words>
  <Application>Microsoft Office PowerPoint</Application>
  <PresentationFormat>Widescreen</PresentationFormat>
  <Paragraphs>83</Paragraphs>
  <Slides>11</Slides>
  <Notes>0</Notes>
  <HiddenSlides>0</HiddenSlides>
  <MMClips>0</MMClips>
  <ScaleCrop>false</ScaleCrop>
  <HeadingPairs>
    <vt:vector size="8" baseType="variant">
      <vt:variant>
        <vt:lpstr>Caratteri utilizzati</vt:lpstr>
      </vt:variant>
      <vt:variant>
        <vt:i4>4</vt:i4>
      </vt:variant>
      <vt:variant>
        <vt:lpstr>Tema</vt:lpstr>
      </vt:variant>
      <vt:variant>
        <vt:i4>1</vt:i4>
      </vt:variant>
      <vt:variant>
        <vt:lpstr>Server OLE incorporati</vt:lpstr>
      </vt:variant>
      <vt:variant>
        <vt:i4>0</vt:i4>
      </vt:variant>
      <vt:variant>
        <vt:lpstr>Titoli diapositive</vt:lpstr>
      </vt:variant>
      <vt:variant>
        <vt:i4>11</vt:i4>
      </vt:variant>
    </vt:vector>
  </HeadingPairs>
  <TitlesOfParts>
    <vt:vector size="16" baseType="lpstr">
      <vt:lpstr>Arial</vt:lpstr>
      <vt:lpstr>Calibri</vt:lpstr>
      <vt:lpstr>Calibri Light</vt:lpstr>
      <vt:lpstr>Tahoma</vt:lpstr>
      <vt:lpstr>Tema di Office</vt:lpstr>
      <vt:lpstr>Presentazione standard di PowerPoint</vt:lpstr>
      <vt:lpstr>Biotecnologie antiche: il lievito Saccharomyces cerevisiae</vt:lpstr>
      <vt:lpstr>Obiettivi formativi del laboratorio didattico</vt:lpstr>
      <vt:lpstr>Attività svolta</vt:lpstr>
      <vt:lpstr>Tecniche utilizzate</vt:lpstr>
      <vt:lpstr>Caratterizzazione fenotipica Determinazione del titolo vitale su piastra</vt:lpstr>
      <vt:lpstr>Caratterizzazione fenotipica Saggio di sensibilità all’acido acetico</vt:lpstr>
      <vt:lpstr>Caratterizzazione fenotipica Saggio di acidificazione del terreno su piastra</vt:lpstr>
      <vt:lpstr>Caratterizzazione fenotipica Saggio di acidificazione del terreno su piastra</vt:lpstr>
      <vt:lpstr>Caratterizzazione metabolica Allestimento di colture in beuta</vt:lpstr>
      <vt:lpstr>Caratterizzazione metabolica Dosaggio dell’etanolo e del glucosio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Possibile scaletta</dc:title>
  <dc:creator>m.moretti34@campus.unimib.it</dc:creator>
  <cp:lastModifiedBy>Ivan Orlandi</cp:lastModifiedBy>
  <cp:revision>17</cp:revision>
  <dcterms:created xsi:type="dcterms:W3CDTF">2021-03-11T08:55:57Z</dcterms:created>
  <dcterms:modified xsi:type="dcterms:W3CDTF">2021-03-12T10:16:13Z</dcterms:modified>
</cp:coreProperties>
</file>