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16" r:id="rId2"/>
    <p:sldId id="369" r:id="rId3"/>
    <p:sldId id="409" r:id="rId4"/>
    <p:sldId id="411" r:id="rId5"/>
    <p:sldId id="406" r:id="rId6"/>
    <p:sldId id="401" r:id="rId7"/>
    <p:sldId id="398" r:id="rId8"/>
    <p:sldId id="402" r:id="rId9"/>
    <p:sldId id="396" r:id="rId10"/>
    <p:sldId id="395" r:id="rId11"/>
    <p:sldId id="295" r:id="rId12"/>
    <p:sldId id="285" r:id="rId13"/>
    <p:sldId id="298" r:id="rId14"/>
    <p:sldId id="288" r:id="rId15"/>
    <p:sldId id="315" r:id="rId16"/>
    <p:sldId id="276" r:id="rId17"/>
    <p:sldId id="319" r:id="rId18"/>
    <p:sldId id="416" r:id="rId19"/>
    <p:sldId id="417" r:id="rId2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5"/>
    <p:restoredTop sz="92220" autoAdjust="0"/>
  </p:normalViewPr>
  <p:slideViewPr>
    <p:cSldViewPr snapToGrid="0" snapToObjects="1">
      <p:cViewPr varScale="1">
        <p:scale>
          <a:sx n="72" d="100"/>
          <a:sy n="72" d="100"/>
        </p:scale>
        <p:origin x="205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ADC49-2F08-AC41-BF25-355AE84A18B0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91218-41EA-F846-99BC-7C04FFC08B4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89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2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62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241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40713" cy="53943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43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55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94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8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48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9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12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65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5C1AC-0D58-7844-A74A-4F2494AB64BD}" type="datetimeFigureOut">
              <a:rPr lang="it-IT" smtClean="0"/>
              <a:pPr/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E4B6-6D21-434A-A268-BA22EE4D2D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52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bs.unimib.it/index.htm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unimib.it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f"/><Relationship Id="rId5" Type="http://schemas.openxmlformats.org/officeDocument/2006/relationships/image" Target="../media/image12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d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5279" b="2068"/>
          <a:stretch/>
        </p:blipFill>
        <p:spPr bwMode="auto">
          <a:xfrm>
            <a:off x="0" y="0"/>
            <a:ext cx="2584742" cy="20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56703" y="2080117"/>
            <a:ext cx="920070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b="1" cap="all" dirty="0">
                <a:ln/>
                <a:solidFill>
                  <a:srgbClr val="6666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Laboratorio di Microbiologia Industriale e Molecolare</a:t>
            </a:r>
          </a:p>
          <a:p>
            <a:pPr algn="ctr" eaLnBrk="1" hangingPunct="1"/>
            <a:br>
              <a:rPr lang="it-IT" sz="3200" b="1" cap="all" dirty="0">
                <a:ln/>
                <a:solidFill>
                  <a:srgbClr val="6666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it-IT" sz="2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Caratterizzazione di cellule di lievito e batteriche utilizzate in ambito alimentare e industriale.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04551" y="5250418"/>
            <a:ext cx="2278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Dott</a:t>
            </a:r>
            <a:r>
              <a:rPr lang="en-GB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. Ivan </a:t>
            </a:r>
            <a:r>
              <a:rPr lang="en-GB" sz="18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Orlandi</a:t>
            </a:r>
            <a:endParaRPr lang="en-GB" sz="18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721710" y="6441559"/>
            <a:ext cx="1550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Marzo 2021</a:t>
            </a:r>
            <a:endParaRPr lang="en-GB" sz="18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" name="Picture 3" descr="Home Page Dipartimento">
            <a:hlinkClick r:id="rId3"/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619750"/>
            <a:ext cx="1724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nuovopic">
            <a:hlinkClick r:id="rId5"/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5529263"/>
            <a:ext cx="1022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ogo-PLS.jpg" descr="logo-PLS.jpg">
            <a:extLst>
              <a:ext uri="{FF2B5EF4-FFF2-40B4-BE49-F238E27FC236}">
                <a16:creationId xmlns:a16="http://schemas.microsoft.com/office/drawing/2014/main" id="{AEAA341B-C1D7-3F4E-A1EA-28DACAF52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27" y="281049"/>
            <a:ext cx="1503328" cy="1514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354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31" y="2660895"/>
            <a:ext cx="2004140" cy="1833574"/>
          </a:xfrm>
          <a:prstGeom prst="rect">
            <a:avLst/>
          </a:prstGeom>
        </p:spPr>
      </p:pic>
      <p:sp>
        <p:nvSpPr>
          <p:cNvPr id="2" name="Freccia su 1"/>
          <p:cNvSpPr/>
          <p:nvPr/>
        </p:nvSpPr>
        <p:spPr>
          <a:xfrm rot="19059957">
            <a:off x="3689137" y="1724536"/>
            <a:ext cx="599090" cy="67791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35395" y="715244"/>
            <a:ext cx="404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Usato nell’industria per le le sue caratteristiche naturali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477403" y="438924"/>
            <a:ext cx="4666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Migliorato per funzionare meglio o per produrre sostanze che normalmente non produce</a:t>
            </a:r>
          </a:p>
        </p:txBody>
      </p:sp>
      <p:sp>
        <p:nvSpPr>
          <p:cNvPr id="8" name="Freccia su 7"/>
          <p:cNvSpPr/>
          <p:nvPr/>
        </p:nvSpPr>
        <p:spPr>
          <a:xfrm rot="2873058">
            <a:off x="5134303" y="1727318"/>
            <a:ext cx="599090" cy="67791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su 8"/>
          <p:cNvSpPr/>
          <p:nvPr/>
        </p:nvSpPr>
        <p:spPr>
          <a:xfrm rot="2540043" flipV="1">
            <a:off x="3689136" y="4607808"/>
            <a:ext cx="599090" cy="67791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su 9"/>
          <p:cNvSpPr/>
          <p:nvPr/>
        </p:nvSpPr>
        <p:spPr>
          <a:xfrm rot="18726942" flipV="1">
            <a:off x="5134302" y="4610590"/>
            <a:ext cx="599090" cy="67791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96380" y="5508291"/>
            <a:ext cx="404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Usato per comprendere le basi di processi biologici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438388" y="5452693"/>
            <a:ext cx="4666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Sistema modello per comprendere la biologia di organismi </a:t>
            </a:r>
            <a:r>
              <a:rPr lang="it-IT" sz="2400" b="1">
                <a:solidFill>
                  <a:srgbClr val="000090"/>
                </a:solidFill>
              </a:rPr>
              <a:t>più complessi</a:t>
            </a:r>
            <a:endParaRPr lang="it-IT" sz="2400" b="1" dirty="0">
              <a:solidFill>
                <a:srgbClr val="00009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58279" y="-6278"/>
            <a:ext cx="57695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2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>
            <a:extLst>
              <a:ext uri="{FF2B5EF4-FFF2-40B4-BE49-F238E27FC236}">
                <a16:creationId xmlns:a16="http://schemas.microsoft.com/office/drawing/2014/main" id="{8C1BDB62-0A0C-6249-BA58-473A182D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20129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051" name="Text Box 9">
            <a:extLst>
              <a:ext uri="{FF2B5EF4-FFF2-40B4-BE49-F238E27FC236}">
                <a16:creationId xmlns:a16="http://schemas.microsoft.com/office/drawing/2014/main" id="{20C75ADE-8511-DE48-8AE9-4AFF10CF4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0713"/>
            <a:ext cx="6553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it-IT" altLang="it-IT" sz="2000" b="1" dirty="0"/>
          </a:p>
          <a:p>
            <a:pPr eaLnBrk="1" hangingPunct="1">
              <a:buFontTx/>
              <a:buChar char="•"/>
            </a:pPr>
            <a:endParaRPr lang="it-IT" altLang="it-IT" sz="2000" b="1" dirty="0"/>
          </a:p>
          <a:p>
            <a:pPr eaLnBrk="1" hangingPunct="1"/>
            <a:r>
              <a:rPr lang="it-IT" altLang="it-IT" sz="2000" b="1" dirty="0"/>
              <a:t>Da batteri:</a:t>
            </a:r>
          </a:p>
          <a:p>
            <a:pPr eaLnBrk="1" hangingPunct="1"/>
            <a:r>
              <a:rPr lang="it-IT" altLang="it-IT" sz="2000" b="1" dirty="0"/>
              <a:t> </a:t>
            </a:r>
          </a:p>
          <a:p>
            <a:pPr eaLnBrk="1" hangingPunct="1">
              <a:buFontTx/>
              <a:buChar char="•"/>
            </a:pPr>
            <a:r>
              <a:rPr lang="it-IT" altLang="it-IT" sz="2000" b="1" dirty="0"/>
              <a:t>Prodotti lattiero caseari</a:t>
            </a:r>
          </a:p>
          <a:p>
            <a:pPr lvl="1" eaLnBrk="1" hangingPunct="1"/>
            <a:endParaRPr lang="it-IT" altLang="it-IT" sz="2000" b="1" dirty="0"/>
          </a:p>
          <a:p>
            <a:pPr eaLnBrk="1" hangingPunct="1">
              <a:buFontTx/>
              <a:buChar char="•"/>
            </a:pPr>
            <a:r>
              <a:rPr lang="it-IT" altLang="it-IT" sz="2000" b="1" dirty="0"/>
              <a:t> Produzione aceto</a:t>
            </a:r>
          </a:p>
          <a:p>
            <a:pPr eaLnBrk="1" hangingPunct="1">
              <a:buFontTx/>
              <a:buChar char="•"/>
            </a:pPr>
            <a:endParaRPr lang="it-IT" altLang="it-IT" sz="2000" b="1" dirty="0"/>
          </a:p>
          <a:p>
            <a:pPr eaLnBrk="1" hangingPunct="1">
              <a:buFontTx/>
              <a:buChar char="•"/>
            </a:pPr>
            <a:r>
              <a:rPr lang="it-IT" altLang="it-IT" sz="2000" b="1" dirty="0"/>
              <a:t> Dai lieviti:</a:t>
            </a:r>
          </a:p>
          <a:p>
            <a:pPr eaLnBrk="1" hangingPunct="1">
              <a:buFontTx/>
              <a:buChar char="•"/>
            </a:pPr>
            <a:endParaRPr lang="it-IT" altLang="it-IT" sz="2000" b="1" dirty="0"/>
          </a:p>
          <a:p>
            <a:pPr eaLnBrk="1" hangingPunct="1">
              <a:buFontTx/>
              <a:buChar char="•"/>
            </a:pPr>
            <a:r>
              <a:rPr lang="it-IT" altLang="it-IT" sz="2000" b="1" dirty="0"/>
              <a:t> Birra, vino ed altre bevande alcoliche fermentate</a:t>
            </a:r>
          </a:p>
          <a:p>
            <a:pPr eaLnBrk="1" hangingPunct="1">
              <a:buFontTx/>
              <a:buChar char="•"/>
            </a:pPr>
            <a:endParaRPr lang="it-IT" altLang="it-IT" sz="2000" b="1" dirty="0"/>
          </a:p>
          <a:p>
            <a:pPr eaLnBrk="1" hangingPunct="1">
              <a:buFontTx/>
              <a:buChar char="•"/>
            </a:pPr>
            <a:r>
              <a:rPr lang="it-IT" altLang="it-IT" sz="2000" b="1" dirty="0"/>
              <a:t> Pane</a:t>
            </a:r>
          </a:p>
          <a:p>
            <a:pPr eaLnBrk="1" hangingPunct="1"/>
            <a:endParaRPr lang="it-IT" altLang="it-IT" sz="2000" b="1" dirty="0"/>
          </a:p>
        </p:txBody>
      </p:sp>
      <p:sp>
        <p:nvSpPr>
          <p:cNvPr id="2053" name="AutoShape 12" descr="Risultati immagini per birra">
            <a:extLst>
              <a:ext uri="{FF2B5EF4-FFF2-40B4-BE49-F238E27FC236}">
                <a16:creationId xmlns:a16="http://schemas.microsoft.com/office/drawing/2014/main" id="{AE815666-BEB4-9840-B1BD-C0D1C165C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860425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054" name="Immagine 9" descr="barrique.jpeg">
            <a:extLst>
              <a:ext uri="{FF2B5EF4-FFF2-40B4-BE49-F238E27FC236}">
                <a16:creationId xmlns:a16="http://schemas.microsoft.com/office/drawing/2014/main" id="{0C703B3F-8378-DF47-AE1C-8DA79C0C6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74763"/>
            <a:ext cx="39973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magine 8" descr="index.jpg">
            <a:extLst>
              <a:ext uri="{FF2B5EF4-FFF2-40B4-BE49-F238E27FC236}">
                <a16:creationId xmlns:a16="http://schemas.microsoft.com/office/drawing/2014/main" id="{A1B7B6E7-7508-FA45-8AE7-8235CD6C3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4221163"/>
            <a:ext cx="3252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AutoShape 14" descr="Risultati immagini per pane">
            <a:extLst>
              <a:ext uri="{FF2B5EF4-FFF2-40B4-BE49-F238E27FC236}">
                <a16:creationId xmlns:a16="http://schemas.microsoft.com/office/drawing/2014/main" id="{B014ABC2-0BF0-0E43-9566-E4F3117C0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601663"/>
            <a:ext cx="1905000" cy="126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057" name="Immagine 12" descr="index2.jpg">
            <a:extLst>
              <a:ext uri="{FF2B5EF4-FFF2-40B4-BE49-F238E27FC236}">
                <a16:creationId xmlns:a16="http://schemas.microsoft.com/office/drawing/2014/main" id="{F48E1427-61AE-3C48-A008-025C3BE14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24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0E8512-EC1D-7141-AEDD-562DE0DE5CA6}"/>
              </a:ext>
            </a:extLst>
          </p:cNvPr>
          <p:cNvSpPr txBox="1"/>
          <p:nvPr/>
        </p:nvSpPr>
        <p:spPr>
          <a:xfrm>
            <a:off x="0" y="402"/>
            <a:ext cx="906991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3200" b="1" cap="all" spc="-150" dirty="0">
                <a:solidFill>
                  <a:srgbClr val="6666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UTILIZZO DEI MICRORGANISMI NELLA PRODUZIONE DI</a:t>
            </a:r>
          </a:p>
          <a:p>
            <a:pPr algn="ctr"/>
            <a:r>
              <a:rPr lang="it-IT" sz="3200" b="1" cap="all" spc="-150" dirty="0">
                <a:solidFill>
                  <a:srgbClr val="6666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ALCUNI ALIMENTI</a:t>
            </a:r>
          </a:p>
        </p:txBody>
      </p:sp>
    </p:spTree>
    <p:extLst>
      <p:ext uri="{BB962C8B-B14F-4D97-AF65-F5344CB8AC3E}">
        <p14:creationId xmlns:p14="http://schemas.microsoft.com/office/powerpoint/2010/main" val="166793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050888E6-5F15-A940-A600-E73009B8C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36813"/>
            <a:ext cx="2141537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6">
            <a:extLst>
              <a:ext uri="{FF2B5EF4-FFF2-40B4-BE49-F238E27FC236}">
                <a16:creationId xmlns:a16="http://schemas.microsoft.com/office/drawing/2014/main" id="{085CDE7B-1527-1942-BA91-FA0B23731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3375"/>
            <a:ext cx="896461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/>
            <a:r>
              <a:rPr lang="it-IT" altLang="it-IT"/>
              <a:t>I </a:t>
            </a:r>
            <a:r>
              <a:rPr lang="it-IT" altLang="it-IT" b="1"/>
              <a:t>lieviti</a:t>
            </a:r>
            <a:r>
              <a:rPr lang="it-IT" altLang="it-IT"/>
              <a:t> sono tra i più importanti microrganismi utilizzati a scopi industriali e per le produzioni alimentari grazie alle opportunità offerte dal loro metabolismo.</a:t>
            </a:r>
          </a:p>
          <a:p>
            <a:pPr algn="just"/>
            <a:endParaRPr lang="it-IT" altLang="it-IT"/>
          </a:p>
          <a:p>
            <a:pPr algn="just"/>
            <a:r>
              <a:rPr lang="it-IT" altLang="it-IT"/>
              <a:t>In presenza di ossigeno essi sono in grado di effettuare la respirazione aerobica,  in carenza di ossigeno o i eccesso di glucosio il loro metabolismo diventa prevalentemente fermentativo, con produzione di grandi quantità di etanolo.</a:t>
            </a:r>
          </a:p>
          <a:p>
            <a:pPr algn="just"/>
            <a:r>
              <a:rPr lang="it-IT" altLang="it-IT"/>
              <a:t>(</a:t>
            </a:r>
            <a:r>
              <a:rPr lang="it-IT" altLang="it-IT" b="1"/>
              <a:t>FERMENTAZIONE ALCOLICA</a:t>
            </a:r>
            <a:r>
              <a:rPr lang="it-IT" altLang="it-IT"/>
              <a:t>) </a:t>
            </a:r>
          </a:p>
        </p:txBody>
      </p:sp>
      <p:sp>
        <p:nvSpPr>
          <p:cNvPr id="3076" name="AutoShape 8" descr="Risultati immagini per yeast carbon metabolism">
            <a:extLst>
              <a:ext uri="{FF2B5EF4-FFF2-40B4-BE49-F238E27FC236}">
                <a16:creationId xmlns:a16="http://schemas.microsoft.com/office/drawing/2014/main" id="{AB38DE71-0334-DB4F-B283-0CB121BDA1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019300"/>
            <a:ext cx="32004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077" name="Immagine 7" descr="PMC4305316_pone.0116942.g002.png">
            <a:extLst>
              <a:ext uri="{FF2B5EF4-FFF2-40B4-BE49-F238E27FC236}">
                <a16:creationId xmlns:a16="http://schemas.microsoft.com/office/drawing/2014/main" id="{12C2B458-04FE-CB49-ADE5-2C36B0CA3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25360"/>
          <a:stretch>
            <a:fillRect/>
          </a:stretch>
        </p:blipFill>
        <p:spPr bwMode="auto">
          <a:xfrm>
            <a:off x="971550" y="2601913"/>
            <a:ext cx="3768725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847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B32E643C-EDFE-7B40-BE67-5759125A2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906463"/>
            <a:ext cx="7812088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it-IT" altLang="it-IT"/>
              <a:t>Le bevande alcoliche fermentate vengono prodotte in tutto il mondo da una grande varietà di prodotti vegetali, ricchi di carboidrati facilmente utilizzabili.</a:t>
            </a:r>
          </a:p>
          <a:p>
            <a:pPr algn="just" eaLnBrk="1" hangingPunct="1"/>
            <a:r>
              <a:rPr lang="it-IT" altLang="it-IT"/>
              <a:t>Per queste produzioni la FERMENTAZIONE ALCOLICA riveste maggiore importanza, e pertanto i lieviti vengono coltivati in condizioni in cui utilizzano gli zuccheri naturalmente presenti per produrre alcool</a:t>
            </a:r>
          </a:p>
          <a:p>
            <a:pPr algn="just" eaLnBrk="1" hangingPunct="1"/>
            <a:endParaRPr lang="it-IT" altLang="it-IT"/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id="{65A2CD29-611C-EC46-9E42-5367A758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49275"/>
            <a:ext cx="655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3300"/>
                </a:solidFill>
              </a:rPr>
              <a:t>PRODUZIONE DI BEVANDE ALCOLICHE FERMENTATE:</a:t>
            </a:r>
          </a:p>
        </p:txBody>
      </p:sp>
      <p:sp>
        <p:nvSpPr>
          <p:cNvPr id="4100" name="Text Box 6">
            <a:extLst>
              <a:ext uri="{FF2B5EF4-FFF2-40B4-BE49-F238E27FC236}">
                <a16:creationId xmlns:a16="http://schemas.microsoft.com/office/drawing/2014/main" id="{71337E26-6A71-F242-BD4D-264E32E2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573463"/>
            <a:ext cx="858361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3300"/>
                </a:solidFill>
              </a:rPr>
              <a:t>Temperatura:</a:t>
            </a:r>
            <a:r>
              <a:rPr lang="it-IT" altLang="it-IT"/>
              <a:t> 	i lieviti responsabili della fermentazione sono mesofili con un </a:t>
            </a:r>
          </a:p>
          <a:p>
            <a:pPr eaLnBrk="1" hangingPunct="1"/>
            <a:r>
              <a:rPr lang="it-IT" altLang="it-IT"/>
              <a:t>		optimun tra i 30-35°C.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>
                <a:solidFill>
                  <a:srgbClr val="FF3300"/>
                </a:solidFill>
              </a:rPr>
              <a:t>Ossigeno:</a:t>
            </a:r>
            <a:r>
              <a:rPr lang="it-IT" altLang="it-IT"/>
              <a:t> 	dopo la fase aerobica di avvio fermentazione bisogna limitare </a:t>
            </a:r>
          </a:p>
          <a:p>
            <a:pPr eaLnBrk="1" hangingPunct="1"/>
            <a:r>
              <a:rPr lang="it-IT" altLang="it-IT"/>
              <a:t>		l’ossigenazione per evitare fenomeni ossidativi.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>
                <a:solidFill>
                  <a:srgbClr val="FF3300"/>
                </a:solidFill>
              </a:rPr>
              <a:t>Acidità:		</a:t>
            </a:r>
            <a:r>
              <a:rPr lang="it-IT" altLang="it-IT"/>
              <a:t> un pH di circa 3 inibisce l’insorgenza di microrganismi diversi </a:t>
            </a:r>
          </a:p>
          <a:p>
            <a:pPr eaLnBrk="1" hangingPunct="1"/>
            <a:r>
              <a:rPr lang="it-IT" altLang="it-IT"/>
              <a:t>		dai lieviti alcoligeni.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  <p:sp>
        <p:nvSpPr>
          <p:cNvPr id="4101" name="Text Box 7">
            <a:extLst>
              <a:ext uri="{FF2B5EF4-FFF2-40B4-BE49-F238E27FC236}">
                <a16:creationId xmlns:a16="http://schemas.microsoft.com/office/drawing/2014/main" id="{70897E3D-98DE-ED4F-A67A-21999A015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997200"/>
            <a:ext cx="8893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FF3300"/>
                </a:solidFill>
              </a:rPr>
              <a:t>FATTORI CHIMICO-FISICI CHE INFLUENZANO LA FERMENTAZIONE</a:t>
            </a:r>
          </a:p>
        </p:txBody>
      </p:sp>
    </p:spTree>
    <p:extLst>
      <p:ext uri="{BB962C8B-B14F-4D97-AF65-F5344CB8AC3E}">
        <p14:creationId xmlns:p14="http://schemas.microsoft.com/office/powerpoint/2010/main" val="4070515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C9DB86A5-08D9-794A-9234-E11D09656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60350"/>
            <a:ext cx="4210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it-IT" altLang="it-IT" sz="2400" b="1">
                <a:solidFill>
                  <a:srgbClr val="3366FF"/>
                </a:solidFill>
              </a:rPr>
              <a:t>PRODUZIONE della BIRRA</a:t>
            </a: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24145CE0-9605-A34B-81FF-05646BEE9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420938"/>
            <a:ext cx="8758238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it-IT" altLang="it-IT"/>
              <a:t>I lieviti utilizzati per la produzione di birra possono essere di due tipi:</a:t>
            </a:r>
          </a:p>
          <a:p>
            <a:endParaRPr lang="it-IT" altLang="it-IT"/>
          </a:p>
          <a:p>
            <a:r>
              <a:rPr lang="it-IT" altLang="it-IT"/>
              <a:t>- </a:t>
            </a:r>
            <a:r>
              <a:rPr lang="it-IT" altLang="it-IT" b="1"/>
              <a:t>LIEVITI DI FONDO</a:t>
            </a:r>
            <a:r>
              <a:rPr lang="it-IT" altLang="it-IT"/>
              <a:t> (</a:t>
            </a:r>
            <a:r>
              <a:rPr lang="it-IT" altLang="it-IT" i="1"/>
              <a:t>Saccharomyces carlsbergensis) </a:t>
            </a:r>
            <a:r>
              <a:rPr lang="it-IT" altLang="it-IT"/>
              <a:t>che sedimentano sul </a:t>
            </a:r>
          </a:p>
          <a:p>
            <a:r>
              <a:rPr lang="it-IT" altLang="it-IT"/>
              <a:t>fondo del tino di fermentazione. Svolgono una fermentazione a 14-23°C per </a:t>
            </a:r>
          </a:p>
          <a:p>
            <a:r>
              <a:rPr lang="it-IT" altLang="it-IT"/>
              <a:t>5-7 giorni e sono quelli di largo utilizzo.</a:t>
            </a:r>
          </a:p>
          <a:p>
            <a:endParaRPr lang="it-IT" altLang="it-IT"/>
          </a:p>
          <a:p>
            <a:r>
              <a:rPr lang="it-IT" altLang="it-IT"/>
              <a:t>- </a:t>
            </a:r>
            <a:r>
              <a:rPr lang="it-IT" altLang="it-IT" b="1"/>
              <a:t>LIEVITI DI SUPERFICIE</a:t>
            </a:r>
            <a:r>
              <a:rPr lang="it-IT" altLang="it-IT"/>
              <a:t> (</a:t>
            </a:r>
            <a:r>
              <a:rPr lang="it-IT" altLang="it-IT" i="1"/>
              <a:t>Saccharomyces cerevisiae) </a:t>
            </a:r>
            <a:r>
              <a:rPr lang="it-IT" altLang="it-IT"/>
              <a:t>che restano distribuiti </a:t>
            </a:r>
          </a:p>
          <a:p>
            <a:r>
              <a:rPr lang="it-IT" altLang="it-IT"/>
              <a:t>uniformemente nel mosto e vengono trasportati verso la superficie dalla </a:t>
            </a:r>
            <a:r>
              <a:rPr lang="it-IT" altLang="it-IT" sz="2000"/>
              <a:t>CO</a:t>
            </a:r>
            <a:r>
              <a:rPr lang="it-IT" altLang="it-IT" sz="2000" baseline="-25000"/>
              <a:t>2 </a:t>
            </a:r>
            <a:endParaRPr lang="it-IT" altLang="it-IT" sz="2000"/>
          </a:p>
          <a:p>
            <a:r>
              <a:rPr lang="it-IT" altLang="it-IT"/>
              <a:t>prodotta durante la fermentazione. Vengono utilizzati per produrre birre ad </a:t>
            </a:r>
          </a:p>
          <a:p>
            <a:r>
              <a:rPr lang="it-IT" altLang="it-IT"/>
              <a:t>elevata gradazione alcolica.</a:t>
            </a:r>
            <a:endParaRPr lang="it-IT" altLang="it-IT" sz="2000" baseline="-25000"/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id="{25525217-A5DB-2C4F-A2B8-23A7BEFC8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80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it-IT" altLang="it-IT"/>
              <a:t>Materie prime per la produzione della birra sono vari cereali quali orzo, grano e riso. </a:t>
            </a:r>
          </a:p>
          <a:p>
            <a:endParaRPr lang="it-IT" altLang="it-IT"/>
          </a:p>
          <a:p>
            <a:r>
              <a:rPr lang="it-IT" altLang="it-IT"/>
              <a:t>Essi contengono proteine ed amidi che devono essere trasformati in miscele di amminoacidi e carboidrati più semplici per essere facilmente utilizzabili.</a:t>
            </a:r>
          </a:p>
        </p:txBody>
      </p:sp>
    </p:spTree>
    <p:extLst>
      <p:ext uri="{BB962C8B-B14F-4D97-AF65-F5344CB8AC3E}">
        <p14:creationId xmlns:p14="http://schemas.microsoft.com/office/powerpoint/2010/main" val="357613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3BCA89E2-EBBE-834A-876A-481A73BA8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260350"/>
            <a:ext cx="63230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it-IT" altLang="it-IT" sz="1600"/>
              <a:t>Germinazione dell’orzo bagnato ed attivazione dei suoi enzimi con</a:t>
            </a:r>
          </a:p>
          <a:p>
            <a:pPr algn="ctr" eaLnBrk="1" hangingPunct="1"/>
            <a:r>
              <a:rPr lang="it-IT" altLang="it-IT" sz="1600"/>
              <a:t> liberazione enzimatica dei carboidrati solubili</a:t>
            </a:r>
          </a:p>
        </p:txBody>
      </p:sp>
      <p:sp>
        <p:nvSpPr>
          <p:cNvPr id="6147" name="Line 3">
            <a:extLst>
              <a:ext uri="{FF2B5EF4-FFF2-40B4-BE49-F238E27FC236}">
                <a16:creationId xmlns:a16="http://schemas.microsoft.com/office/drawing/2014/main" id="{366890D2-B0DF-3C4C-A408-1781DF9CCB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8366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3BDE37D2-BFD4-E24C-AB15-100E9B087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341438"/>
            <a:ext cx="1044575" cy="39528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/>
              <a:t>MALTO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9D471C83-88DB-2846-B54E-51DBE75C1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773238"/>
            <a:ext cx="67183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it-IT" altLang="it-IT" sz="1600"/>
              <a:t>Malto + acqua + cereali</a:t>
            </a:r>
          </a:p>
          <a:p>
            <a:pPr algn="ctr" eaLnBrk="1" hangingPunct="1"/>
            <a:r>
              <a:rPr lang="it-IT" altLang="it-IT" sz="1600"/>
              <a:t>MACERAZIONE in un TINO PER INFUSIONE</a:t>
            </a:r>
          </a:p>
          <a:p>
            <a:pPr algn="ctr" eaLnBrk="1" hangingPunct="1"/>
            <a:r>
              <a:rPr lang="it-IT" altLang="it-IT" sz="1600"/>
              <a:t>Ulteriore attività enzimatica, rilascio di maltosio, destrine e proteine</a:t>
            </a: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7D2A87DA-A677-884B-A77F-EDC4EA0C6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256540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21C3426C-727F-F44F-BAB0-081969E36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686050"/>
            <a:ext cx="233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sz="1600"/>
              <a:t>Aggiunta del LUPPOLO</a:t>
            </a:r>
          </a:p>
          <a:p>
            <a:pPr eaLnBrk="1" hangingPunct="1"/>
            <a:r>
              <a:rPr lang="it-IT" altLang="it-IT" sz="1600"/>
              <a:t>(</a:t>
            </a:r>
            <a:r>
              <a:rPr lang="it-IT" altLang="it-IT" sz="1600" i="1"/>
              <a:t>Humulus lupulus</a:t>
            </a:r>
            <a:r>
              <a:rPr lang="it-IT" altLang="it-IT" sz="1600"/>
              <a:t>)</a:t>
            </a: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62BBB900-1A57-EE40-A327-8B4DF9345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7813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1E93BE05-62CB-B845-8546-28E59A91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429000"/>
            <a:ext cx="481488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it-IT" altLang="it-IT" sz="1600"/>
              <a:t>BOLLITURA nella caldaia per la fermentazione</a:t>
            </a:r>
          </a:p>
          <a:p>
            <a:pPr algn="ctr" eaLnBrk="1" hangingPunct="1"/>
            <a:endParaRPr lang="it-IT" altLang="it-IT" sz="1600"/>
          </a:p>
          <a:p>
            <a:pPr algn="ctr" eaLnBrk="1" hangingPunct="1">
              <a:buFontTx/>
              <a:buChar char="-"/>
            </a:pPr>
            <a:r>
              <a:rPr lang="it-IT" altLang="it-IT" sz="1600"/>
              <a:t>Inibizione dei microrganismi del deterioramento</a:t>
            </a:r>
          </a:p>
          <a:p>
            <a:pPr algn="ctr" eaLnBrk="1" hangingPunct="1">
              <a:buFontTx/>
              <a:buChar char="-"/>
            </a:pPr>
            <a:r>
              <a:rPr lang="it-IT" altLang="it-IT" sz="1600"/>
              <a:t> Inattivazione enzimatica</a:t>
            </a:r>
          </a:p>
          <a:p>
            <a:pPr algn="ctr" eaLnBrk="1" hangingPunct="1">
              <a:buFontTx/>
              <a:buChar char="-"/>
            </a:pPr>
            <a:r>
              <a:rPr lang="it-IT" altLang="it-IT" sz="1600"/>
              <a:t> Aromatizzazione con il luppolo</a:t>
            </a:r>
          </a:p>
          <a:p>
            <a:pPr algn="ctr" eaLnBrk="1" hangingPunct="1">
              <a:buFontTx/>
              <a:buChar char="-"/>
            </a:pPr>
            <a:r>
              <a:rPr lang="it-IT" altLang="it-IT" sz="1600"/>
              <a:t> Chiarificazione</a:t>
            </a:r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B77726BA-83D7-7746-BCD6-FE534969F4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50133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B36CD14D-E26F-1C44-BB62-6EBC981C1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589588"/>
            <a:ext cx="2260600" cy="39528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/>
              <a:t>MOSTO di MALTO</a:t>
            </a:r>
          </a:p>
        </p:txBody>
      </p:sp>
      <p:sp>
        <p:nvSpPr>
          <p:cNvPr id="6156" name="Line 12">
            <a:extLst>
              <a:ext uri="{FF2B5EF4-FFF2-40B4-BE49-F238E27FC236}">
                <a16:creationId xmlns:a16="http://schemas.microsoft.com/office/drawing/2014/main" id="{88428C14-93EA-E04A-9EEE-CBBBA8FC60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0" y="51577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7" name="Text Box 13">
            <a:extLst>
              <a:ext uri="{FF2B5EF4-FFF2-40B4-BE49-F238E27FC236}">
                <a16:creationId xmlns:a16="http://schemas.microsoft.com/office/drawing/2014/main" id="{208A79C2-02CF-6F4A-B751-DB31B7169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488" y="5037138"/>
            <a:ext cx="2439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sz="1600"/>
              <a:t>Rimozione del LUPPOLO</a:t>
            </a:r>
          </a:p>
        </p:txBody>
      </p:sp>
      <p:sp>
        <p:nvSpPr>
          <p:cNvPr id="6158" name="Text Box 15">
            <a:extLst>
              <a:ext uri="{FF2B5EF4-FFF2-40B4-BE49-F238E27FC236}">
                <a16:creationId xmlns:a16="http://schemas.microsoft.com/office/drawing/2014/main" id="{41403CEA-A588-AD49-A872-02D9D44A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949950"/>
            <a:ext cx="2319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sz="1600"/>
              <a:t>Aggiunta del LIEVITO</a:t>
            </a:r>
          </a:p>
        </p:txBody>
      </p:sp>
      <p:sp>
        <p:nvSpPr>
          <p:cNvPr id="6159" name="Line 16">
            <a:extLst>
              <a:ext uri="{FF2B5EF4-FFF2-40B4-BE49-F238E27FC236}">
                <a16:creationId xmlns:a16="http://schemas.microsoft.com/office/drawing/2014/main" id="{387393F8-35DA-E24C-9BA8-56D793415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61658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60" name="Text Box 17">
            <a:extLst>
              <a:ext uri="{FF2B5EF4-FFF2-40B4-BE49-F238E27FC236}">
                <a16:creationId xmlns:a16="http://schemas.microsoft.com/office/drawing/2014/main" id="{23FF1625-DE54-D04D-A498-AE3241818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913" y="6261100"/>
            <a:ext cx="3122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sz="1600"/>
              <a:t>FERMENTAZIONE ALCOLICA</a:t>
            </a:r>
          </a:p>
        </p:txBody>
      </p:sp>
      <p:sp>
        <p:nvSpPr>
          <p:cNvPr id="6161" name="Line 18">
            <a:extLst>
              <a:ext uri="{FF2B5EF4-FFF2-40B4-BE49-F238E27FC236}">
                <a16:creationId xmlns:a16="http://schemas.microsoft.com/office/drawing/2014/main" id="{50C6A981-B2FC-D846-9880-62C796073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60213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6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CE42BC89-9B7B-7646-98E6-B2429C6B7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065463"/>
            <a:ext cx="3411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sz="1400"/>
              <a:t>Fermentazione condotta in contenitori </a:t>
            </a:r>
          </a:p>
          <a:p>
            <a:pPr eaLnBrk="1" hangingPunct="1"/>
            <a:r>
              <a:rPr lang="it-IT" altLang="it-IT" sz="1400"/>
              <a:t>di varie dimensioni con una valvola di</a:t>
            </a:r>
          </a:p>
          <a:p>
            <a:pPr eaLnBrk="1" hangingPunct="1"/>
            <a:r>
              <a:rPr lang="it-IT" altLang="it-IT" sz="1400"/>
              <a:t>sola uscita da cui la CO</a:t>
            </a:r>
            <a:r>
              <a:rPr lang="it-IT" altLang="it-IT" sz="1400" baseline="-25000"/>
              <a:t>2</a:t>
            </a:r>
            <a:r>
              <a:rPr lang="it-IT" altLang="it-IT" sz="1400"/>
              <a:t> può</a:t>
            </a:r>
          </a:p>
          <a:p>
            <a:pPr eaLnBrk="1" hangingPunct="1"/>
            <a:r>
              <a:rPr lang="it-IT" altLang="it-IT" sz="1400"/>
              <a:t>uscire ma non può entrare aria</a:t>
            </a:r>
          </a:p>
        </p:txBody>
      </p:sp>
      <p:sp>
        <p:nvSpPr>
          <p:cNvPr id="7171" name="Text Box 6">
            <a:extLst>
              <a:ext uri="{FF2B5EF4-FFF2-40B4-BE49-F238E27FC236}">
                <a16:creationId xmlns:a16="http://schemas.microsoft.com/office/drawing/2014/main" id="{EB440506-6166-2E40-AE51-B3B922159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649788"/>
            <a:ext cx="360838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sz="1400"/>
              <a:t>Travaso e separazione del vino dal</a:t>
            </a:r>
          </a:p>
          <a:p>
            <a:pPr eaLnBrk="1" hangingPunct="1"/>
            <a:r>
              <a:rPr lang="it-IT" altLang="it-IT" sz="1400"/>
              <a:t>Sedimento di lieviti e vari precipitati.</a:t>
            </a:r>
          </a:p>
          <a:p>
            <a:pPr eaLnBrk="1" hangingPunct="1"/>
            <a:r>
              <a:rPr lang="it-IT" altLang="it-IT" sz="1400"/>
              <a:t>Altro trattamento con SO</a:t>
            </a:r>
            <a:r>
              <a:rPr lang="it-IT" altLang="it-IT" sz="1400" baseline="-25000"/>
              <a:t>2</a:t>
            </a:r>
            <a:r>
              <a:rPr lang="it-IT" altLang="it-IT" sz="1400"/>
              <a:t> per eliminare </a:t>
            </a:r>
          </a:p>
          <a:p>
            <a:pPr eaLnBrk="1" hangingPunct="1"/>
            <a:r>
              <a:rPr lang="it-IT" altLang="it-IT" sz="1400"/>
              <a:t>i lieviti residui ed eventuali specie</a:t>
            </a:r>
          </a:p>
          <a:p>
            <a:pPr eaLnBrk="1" hangingPunct="1"/>
            <a:r>
              <a:rPr lang="it-IT" altLang="it-IT" sz="1400"/>
              <a:t>indesiderate</a:t>
            </a:r>
          </a:p>
        </p:txBody>
      </p:sp>
      <p:sp>
        <p:nvSpPr>
          <p:cNvPr id="7172" name="Text Box 7">
            <a:extLst>
              <a:ext uri="{FF2B5EF4-FFF2-40B4-BE49-F238E27FC236}">
                <a16:creationId xmlns:a16="http://schemas.microsoft.com/office/drawing/2014/main" id="{085E87DD-056A-AB40-BC48-7DDA1E9FA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6100"/>
            <a:ext cx="3841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it-IT" altLang="it-IT" sz="1400" b="1"/>
              <a:t>Lieviti naturali</a:t>
            </a:r>
            <a:r>
              <a:rPr lang="it-IT" altLang="it-IT" sz="1400"/>
              <a:t> sono presenti sulle uve</a:t>
            </a:r>
          </a:p>
          <a:p>
            <a:pPr eaLnBrk="1" hangingPunct="1"/>
            <a:r>
              <a:rPr lang="it-IT" altLang="it-IT" sz="1400" b="1"/>
              <a:t>Lievito da vino </a:t>
            </a:r>
            <a:r>
              <a:rPr lang="it-IT" altLang="it-IT" sz="1400" b="1" i="1"/>
              <a:t>Saccharomyces ellipsoideus</a:t>
            </a:r>
          </a:p>
          <a:p>
            <a:pPr eaLnBrk="1" hangingPunct="1"/>
            <a:r>
              <a:rPr lang="it-IT" altLang="it-IT" sz="1400"/>
              <a:t>Aggiunto all’inizio del processo.</a:t>
            </a:r>
          </a:p>
          <a:p>
            <a:pPr eaLnBrk="1" hangingPunct="1"/>
            <a:endParaRPr lang="it-IT" altLang="it-IT" sz="1400"/>
          </a:p>
          <a:p>
            <a:pPr eaLnBrk="1" hangingPunct="1"/>
            <a:r>
              <a:rPr lang="it-IT" altLang="it-IT" sz="1400"/>
              <a:t>Il trattamento con SO</a:t>
            </a:r>
            <a:r>
              <a:rPr lang="it-IT" altLang="it-IT" sz="1400" baseline="-25000"/>
              <a:t>2</a:t>
            </a:r>
            <a:r>
              <a:rPr lang="it-IT" altLang="it-IT" sz="1400"/>
              <a:t> ha un effetto </a:t>
            </a:r>
          </a:p>
          <a:p>
            <a:pPr eaLnBrk="1" hangingPunct="1"/>
            <a:r>
              <a:rPr lang="it-IT" altLang="it-IT" sz="1400"/>
              <a:t>antiossidante e antisettico.</a:t>
            </a:r>
          </a:p>
          <a:p>
            <a:pPr eaLnBrk="1" hangingPunct="1"/>
            <a:r>
              <a:rPr lang="it-IT" altLang="it-IT" sz="1400"/>
              <a:t>il lievito da vino è resistente alla </a:t>
            </a:r>
          </a:p>
          <a:p>
            <a:pPr eaLnBrk="1" hangingPunct="1"/>
            <a:r>
              <a:rPr lang="it-IT" altLang="it-IT" sz="1400"/>
              <a:t>concentrazione di anidride solforosa,</a:t>
            </a:r>
          </a:p>
          <a:p>
            <a:pPr eaLnBrk="1" hangingPunct="1"/>
            <a:r>
              <a:rPr lang="it-IT" altLang="it-IT" sz="1400"/>
              <a:t>che ostacola la crescita di lieviti</a:t>
            </a:r>
          </a:p>
          <a:p>
            <a:pPr eaLnBrk="1" hangingPunct="1"/>
            <a:r>
              <a:rPr lang="it-IT" altLang="it-IT" sz="1400"/>
              <a:t>indesiderati e altri microrganismi</a:t>
            </a:r>
          </a:p>
        </p:txBody>
      </p:sp>
      <p:pic>
        <p:nvPicPr>
          <p:cNvPr id="7173" name="Picture 9" descr="Fig">
            <a:extLst>
              <a:ext uri="{FF2B5EF4-FFF2-40B4-BE49-F238E27FC236}">
                <a16:creationId xmlns:a16="http://schemas.microsoft.com/office/drawing/2014/main" id="{614E1F59-2B89-B045-A6F5-96F2593D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5888"/>
            <a:ext cx="42037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1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C78FBEEA-3350-3F4D-9822-78F01FA9B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260350"/>
            <a:ext cx="860266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it-IT" altLang="it-IT" sz="2000" b="1"/>
              <a:t>Nel processo di panificazione la crescita del lievito si esplica in</a:t>
            </a:r>
          </a:p>
          <a:p>
            <a:r>
              <a:rPr lang="it-IT" altLang="it-IT" sz="2000" b="1"/>
              <a:t>condizioni aerobiche.</a:t>
            </a:r>
          </a:p>
          <a:p>
            <a:r>
              <a:rPr lang="it-IT" altLang="it-IT" sz="2000" b="1"/>
              <a:t> Ciò comporta</a:t>
            </a:r>
          </a:p>
          <a:p>
            <a:r>
              <a:rPr lang="it-IT" altLang="it-IT" sz="2000" b="1"/>
              <a:t> un aumento della produzione di CO</a:t>
            </a:r>
            <a:r>
              <a:rPr lang="it-IT" altLang="it-IT" sz="2000" b="1" baseline="-25000"/>
              <a:t>2</a:t>
            </a:r>
          </a:p>
          <a:p>
            <a:r>
              <a:rPr lang="it-IT" altLang="it-IT" sz="2000" b="1" baseline="-25000"/>
              <a:t> </a:t>
            </a:r>
            <a:r>
              <a:rPr lang="it-IT" altLang="it-IT" sz="2000" b="1"/>
              <a:t>e un minimo accumulo di alcool.</a:t>
            </a:r>
          </a:p>
          <a:p>
            <a:endParaRPr lang="it-IT" altLang="it-IT" sz="2000"/>
          </a:p>
          <a:p>
            <a:endParaRPr lang="it-IT" altLang="it-IT" sz="2000"/>
          </a:p>
          <a:p>
            <a:endParaRPr lang="it-IT" altLang="it-IT" sz="2000"/>
          </a:p>
          <a:p>
            <a:endParaRPr lang="it-IT" altLang="it-IT" sz="2000"/>
          </a:p>
          <a:p>
            <a:r>
              <a:rPr lang="it-IT" altLang="it-IT" sz="2000"/>
              <a:t>La fermentazione del pane</a:t>
            </a:r>
          </a:p>
          <a:p>
            <a:r>
              <a:rPr lang="it-IT" altLang="it-IT" sz="2000"/>
              <a:t> avviene in varie fasi:</a:t>
            </a:r>
          </a:p>
          <a:p>
            <a:endParaRPr lang="it-IT" altLang="it-IT" sz="2000"/>
          </a:p>
          <a:p>
            <a:r>
              <a:rPr lang="it-IT" altLang="it-IT" sz="2000"/>
              <a:t>- le </a:t>
            </a:r>
            <a:r>
              <a:rPr lang="it-IT" altLang="it-IT" sz="2000">
                <a:solidFill>
                  <a:srgbClr val="FF3300"/>
                </a:solidFill>
                <a:latin typeface="Symbol" pitchFamily="2" charset="2"/>
              </a:rPr>
              <a:t>a</a:t>
            </a:r>
            <a:r>
              <a:rPr lang="it-IT" altLang="it-IT" sz="2000"/>
              <a:t> e </a:t>
            </a:r>
            <a:r>
              <a:rPr lang="it-IT" altLang="it-IT" sz="2000">
                <a:solidFill>
                  <a:srgbClr val="FF3300"/>
                </a:solidFill>
                <a:latin typeface="Symbol" pitchFamily="2" charset="2"/>
              </a:rPr>
              <a:t>b</a:t>
            </a:r>
            <a:r>
              <a:rPr lang="it-IT" altLang="it-IT" sz="2000">
                <a:solidFill>
                  <a:srgbClr val="FF3300"/>
                </a:solidFill>
              </a:rPr>
              <a:t> amilasi</a:t>
            </a:r>
            <a:r>
              <a:rPr lang="it-IT" altLang="it-IT" sz="2000"/>
              <a:t> presenti nell’impasto umido liberano maltosio e </a:t>
            </a:r>
          </a:p>
          <a:p>
            <a:r>
              <a:rPr lang="it-IT" altLang="it-IT" sz="2000"/>
              <a:t>  saccarosio dall’amido;</a:t>
            </a:r>
          </a:p>
          <a:p>
            <a:endParaRPr lang="it-IT" altLang="it-IT" sz="2000"/>
          </a:p>
          <a:p>
            <a:r>
              <a:rPr lang="it-IT" altLang="it-IT" sz="2000"/>
              <a:t>- successivamente si aggiunge un ceppo di </a:t>
            </a:r>
            <a:r>
              <a:rPr lang="it-IT" altLang="it-IT" sz="2000" i="1">
                <a:solidFill>
                  <a:srgbClr val="FF0000"/>
                </a:solidFill>
              </a:rPr>
              <a:t>Saccharomyces cerevisiae</a:t>
            </a:r>
            <a:endParaRPr lang="it-IT" altLang="it-IT" sz="2000" i="1"/>
          </a:p>
          <a:p>
            <a:r>
              <a:rPr lang="it-IT" altLang="it-IT" sz="2000"/>
              <a:t>  contenente gli enzimi </a:t>
            </a:r>
            <a:r>
              <a:rPr lang="it-IT" altLang="it-IT" sz="2000">
                <a:solidFill>
                  <a:srgbClr val="FF3300"/>
                </a:solidFill>
              </a:rPr>
              <a:t>maltasi e invertasi</a:t>
            </a:r>
            <a:r>
              <a:rPr lang="it-IT" altLang="it-IT" sz="2000"/>
              <a:t>;</a:t>
            </a:r>
          </a:p>
          <a:p>
            <a:endParaRPr lang="it-IT" altLang="it-IT" sz="2000"/>
          </a:p>
          <a:p>
            <a:r>
              <a:rPr lang="it-IT" altLang="it-IT" sz="2000"/>
              <a:t>- la CO</a:t>
            </a:r>
            <a:r>
              <a:rPr lang="it-IT" altLang="it-IT" sz="2000" baseline="-25000"/>
              <a:t>2 </a:t>
            </a:r>
            <a:r>
              <a:rPr lang="it-IT" altLang="it-IT" sz="2000"/>
              <a:t>prodotta dal lievito fa lievitare l’impasto, con la cottura la CO</a:t>
            </a:r>
            <a:r>
              <a:rPr lang="it-IT" altLang="it-IT" sz="2000" baseline="-25000"/>
              <a:t>2</a:t>
            </a:r>
          </a:p>
          <a:p>
            <a:r>
              <a:rPr lang="it-IT" altLang="it-IT" sz="2000"/>
              <a:t>  viene poi eliminata </a:t>
            </a:r>
            <a:endParaRPr lang="it-IT" altLang="it-IT" sz="2000" baseline="-25000"/>
          </a:p>
        </p:txBody>
      </p:sp>
      <p:pic>
        <p:nvPicPr>
          <p:cNvPr id="8195" name="Picture 4" descr="Immagine correlata">
            <a:extLst>
              <a:ext uri="{FF2B5EF4-FFF2-40B4-BE49-F238E27FC236}">
                <a16:creationId xmlns:a16="http://schemas.microsoft.com/office/drawing/2014/main" id="{AE6F8899-736D-BC4E-B002-59680AE4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410368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33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Group 2">
            <a:extLst>
              <a:ext uri="{FF2B5EF4-FFF2-40B4-BE49-F238E27FC236}">
                <a16:creationId xmlns:a16="http://schemas.microsoft.com/office/drawing/2014/main" id="{E3ED8B2E-956E-E34A-BA83-DA5418A4F4FC}"/>
              </a:ext>
            </a:extLst>
          </p:cNvPr>
          <p:cNvGraphicFramePr>
            <a:graphicFrameLocks noGrp="1"/>
          </p:cNvGraphicFramePr>
          <p:nvPr/>
        </p:nvGraphicFramePr>
        <p:xfrm>
          <a:off x="2051050" y="476250"/>
          <a:ext cx="5688013" cy="5832475"/>
        </p:xfrm>
        <a:graphic>
          <a:graphicData uri="http://schemas.openxmlformats.org/drawingml/2006/table">
            <a:tbl>
              <a:tblPr/>
              <a:tblGrid>
                <a:gridCol w="568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IMPIEGHI INDUSTRIALI DEL LIEVITO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E DEI SUOI PRODOTTI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800">
                <a:tc>
                  <a:txBody>
                    <a:bodyPr/>
                    <a:lstStyle/>
                    <a:p>
                      <a:pPr marL="0" marR="0" lvl="0" indent="10985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Produzione di cellule di lievito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Lievito per panettieri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Lievito essiccato come integratore alimentare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Lievito essiccato per mangimi animali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Prodotti del lievito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Estratti per mezzi di coltura microbici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Vitamina B e vitamina D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Enzimi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charset="0"/>
                      </a:endParaRP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Prodotti di fermentazione da lieviti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Etanolo 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Glicerolo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charset="0"/>
                      </a:endParaRP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Bevande alcoliche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Birra, vino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charset="0"/>
                      </a:endParaRP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Bevande distillate</a:t>
                      </a:r>
                    </a:p>
                    <a:p>
                      <a:pPr marL="0" marR="0" lvl="0" indent="1098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charset="0"/>
                        </a:rPr>
                        <a:t>Whisky, brandy, vodka, rum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226" name="Rectangle 10">
            <a:extLst>
              <a:ext uri="{FF2B5EF4-FFF2-40B4-BE49-F238E27FC236}">
                <a16:creationId xmlns:a16="http://schemas.microsoft.com/office/drawing/2014/main" id="{35649FD2-F480-3D4D-863D-72637ACD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2625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6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55DFF458-5FCE-A740-8DC3-B01E6984B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79500"/>
            <a:ext cx="3887787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it-IT" altLang="it-IT" sz="1600" b="1"/>
              <a:t>Il lievito viene cresciuto in </a:t>
            </a:r>
          </a:p>
          <a:p>
            <a:r>
              <a:rPr lang="it-IT" altLang="it-IT" sz="1600" b="1"/>
              <a:t>condizioni aerobiche in fermentatori aerobi allo scopo di ottenere grandi quantità di cellule.</a:t>
            </a:r>
          </a:p>
          <a:p>
            <a:endParaRPr lang="it-IT" altLang="it-IT" sz="1600" b="1"/>
          </a:p>
          <a:p>
            <a:r>
              <a:rPr lang="it-IT" altLang="it-IT" sz="1600" b="1"/>
              <a:t>Per la crescita vengono utilizzate le melasse che contengono grandi</a:t>
            </a:r>
          </a:p>
          <a:p>
            <a:r>
              <a:rPr lang="it-IT" altLang="it-IT" sz="1600" b="1"/>
              <a:t>quantità di zucchero come </a:t>
            </a:r>
          </a:p>
          <a:p>
            <a:r>
              <a:rPr lang="it-IT" altLang="it-IT" sz="1600" b="1"/>
              <a:t>fonte di carbonio ed energia.</a:t>
            </a:r>
          </a:p>
          <a:p>
            <a:endParaRPr lang="it-IT" altLang="it-IT" sz="1600" b="1"/>
          </a:p>
          <a:p>
            <a:r>
              <a:rPr lang="it-IT" altLang="it-IT" sz="1600" b="1"/>
              <a:t>L’inoculo viene fatto in piccolo </a:t>
            </a:r>
          </a:p>
          <a:p>
            <a:r>
              <a:rPr lang="it-IT" altLang="it-IT" sz="1600" b="1"/>
              <a:t>volume, poi si procede allo </a:t>
            </a:r>
          </a:p>
          <a:p>
            <a:r>
              <a:rPr lang="it-IT" altLang="it-IT" sz="1600" b="1"/>
              <a:t>scale up.</a:t>
            </a:r>
          </a:p>
          <a:p>
            <a:r>
              <a:rPr lang="it-IT" altLang="it-IT" sz="1600" b="1"/>
              <a:t>Le cellule cresciute in fermentatore vengono recuperate per centrifugazione, e confezionate a seconda degli utilizzi.</a:t>
            </a:r>
          </a:p>
          <a:p>
            <a:endParaRPr lang="it-IT" altLang="it-IT" sz="1600" b="1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640DE2D3-2372-FA4A-B556-06B72920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7" t="38742" r="3102" b="5313"/>
          <a:stretch>
            <a:fillRect/>
          </a:stretch>
        </p:blipFill>
        <p:spPr bwMode="auto">
          <a:xfrm>
            <a:off x="3779838" y="4814888"/>
            <a:ext cx="16764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4">
            <a:extLst>
              <a:ext uri="{FF2B5EF4-FFF2-40B4-BE49-F238E27FC236}">
                <a16:creationId xmlns:a16="http://schemas.microsoft.com/office/drawing/2014/main" id="{3B28D598-584A-BB4D-8DC8-8BF75C0B34BF}"/>
              </a:ext>
            </a:extLst>
          </p:cNvPr>
          <p:cNvGrpSpPr>
            <a:grpSpLocks/>
          </p:cNvGrpSpPr>
          <p:nvPr/>
        </p:nvGrpSpPr>
        <p:grpSpPr bwMode="auto">
          <a:xfrm>
            <a:off x="3924300" y="0"/>
            <a:ext cx="4932363" cy="4868863"/>
            <a:chOff x="158" y="119"/>
            <a:chExt cx="2949" cy="3084"/>
          </a:xfrm>
        </p:grpSpPr>
        <p:pic>
          <p:nvPicPr>
            <p:cNvPr id="10245" name="Picture 5">
              <a:extLst>
                <a:ext uri="{FF2B5EF4-FFF2-40B4-BE49-F238E27FC236}">
                  <a16:creationId xmlns:a16="http://schemas.microsoft.com/office/drawing/2014/main" id="{3B02D914-1182-FA4C-8379-5635D3243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81" b="5313"/>
            <a:stretch>
              <a:fillRect/>
            </a:stretch>
          </p:blipFill>
          <p:spPr bwMode="auto">
            <a:xfrm>
              <a:off x="158" y="119"/>
              <a:ext cx="2903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Rectangle 6">
              <a:extLst>
                <a:ext uri="{FF2B5EF4-FFF2-40B4-BE49-F238E27FC236}">
                  <a16:creationId xmlns:a16="http://schemas.microsoft.com/office/drawing/2014/main" id="{74CC7842-29FE-7742-993F-457482741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1344"/>
              <a:ext cx="272" cy="1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102602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2018" y="7028"/>
            <a:ext cx="90699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4000" b="1" cap="all" spc="-150" dirty="0">
                <a:solidFill>
                  <a:srgbClr val="6666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LE BIOTECNOLOGIE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93519" y="1134542"/>
            <a:ext cx="3247043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Scienze di base</a:t>
            </a:r>
          </a:p>
          <a:p>
            <a:pPr algn="ctr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(Microbiologia, </a:t>
            </a:r>
          </a:p>
          <a:p>
            <a:pPr algn="ctr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Biologia Molecolare,</a:t>
            </a:r>
          </a:p>
          <a:p>
            <a:pPr algn="ctr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Genetica)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841395" y="1365659"/>
            <a:ext cx="3941779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Biotecnologie: </a:t>
            </a:r>
          </a:p>
          <a:p>
            <a:pPr algn="ctr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applicazioni tecnologiche </a:t>
            </a:r>
          </a:p>
          <a:p>
            <a:pPr algn="ctr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della biologia</a:t>
            </a:r>
          </a:p>
        </p:txBody>
      </p:sp>
      <p:sp>
        <p:nvSpPr>
          <p:cNvPr id="8" name="Freccia bidirezionale orizzontale 7"/>
          <p:cNvSpPr/>
          <p:nvPr/>
        </p:nvSpPr>
        <p:spPr>
          <a:xfrm>
            <a:off x="3705002" y="1775352"/>
            <a:ext cx="1018335" cy="565608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9" name="CasellaDiTesto 8"/>
          <p:cNvSpPr txBox="1"/>
          <p:nvPr/>
        </p:nvSpPr>
        <p:spPr>
          <a:xfrm>
            <a:off x="751830" y="3802840"/>
            <a:ext cx="253041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CONOSCERE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670613" y="3802840"/>
            <a:ext cx="2283347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APPLICARE</a:t>
            </a:r>
          </a:p>
        </p:txBody>
      </p:sp>
      <p:sp>
        <p:nvSpPr>
          <p:cNvPr id="11" name="Freccia giù 10"/>
          <p:cNvSpPr/>
          <p:nvPr/>
        </p:nvSpPr>
        <p:spPr>
          <a:xfrm>
            <a:off x="1799728" y="2942047"/>
            <a:ext cx="373551" cy="82650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destra 11"/>
          <p:cNvSpPr/>
          <p:nvPr/>
        </p:nvSpPr>
        <p:spPr>
          <a:xfrm>
            <a:off x="3592773" y="3950673"/>
            <a:ext cx="1825065" cy="2881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giù 12"/>
          <p:cNvSpPr/>
          <p:nvPr/>
        </p:nvSpPr>
        <p:spPr>
          <a:xfrm flipV="1">
            <a:off x="6680219" y="2814686"/>
            <a:ext cx="373551" cy="82650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52473" y="476887"/>
            <a:ext cx="568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8000"/>
                </a:solidFill>
              </a:rPr>
              <a:t>Fungo ascomicete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58279" y="-6278"/>
            <a:ext cx="76696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36DEBA-7045-7049-9784-9B85A9DD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1" y="999906"/>
            <a:ext cx="8872010" cy="55006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925" y="4822776"/>
            <a:ext cx="621798" cy="5688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ECC62FE-A7B1-3A44-8A32-76E4BF375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89" r="67600"/>
          <a:stretch/>
        </p:blipFill>
        <p:spPr>
          <a:xfrm>
            <a:off x="4029560" y="5590180"/>
            <a:ext cx="949840" cy="10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9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435" y="96791"/>
            <a:ext cx="2045298" cy="187122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636538" y="4071370"/>
            <a:ext cx="4507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000090"/>
                </a:solidFill>
              </a:rPr>
              <a:t>Manipolabile in laboratorio:</a:t>
            </a:r>
          </a:p>
          <a:p>
            <a:pPr algn="just"/>
            <a:r>
              <a:rPr lang="it-IT" sz="2000" b="1" dirty="0">
                <a:solidFill>
                  <a:srgbClr val="000090"/>
                </a:solidFill>
              </a:rPr>
              <a:t>-facile e economico da mantenere </a:t>
            </a:r>
          </a:p>
          <a:p>
            <a:pPr algn="just"/>
            <a:r>
              <a:rPr lang="it-IT" sz="2000" b="1" dirty="0">
                <a:solidFill>
                  <a:srgbClr val="000090"/>
                </a:solidFill>
              </a:rPr>
              <a:t>-tempo di generazione 2-3 ore</a:t>
            </a:r>
          </a:p>
          <a:p>
            <a:pPr algn="just"/>
            <a:r>
              <a:rPr lang="it-IT" sz="2000" b="1" dirty="0">
                <a:solidFill>
                  <a:srgbClr val="000090"/>
                </a:solidFill>
              </a:rPr>
              <a:t>-ottimo modello per analisi genetica</a:t>
            </a:r>
          </a:p>
          <a:p>
            <a:pPr algn="just"/>
            <a:endParaRPr lang="it-IT" sz="2000" b="1" dirty="0">
              <a:solidFill>
                <a:srgbClr val="000090"/>
              </a:solidFill>
            </a:endParaRPr>
          </a:p>
          <a:p>
            <a:pPr algn="just"/>
            <a:endParaRPr lang="it-IT" sz="2000" b="1" dirty="0">
              <a:solidFill>
                <a:srgbClr val="00009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r="6729" b="5664"/>
          <a:stretch/>
        </p:blipFill>
        <p:spPr>
          <a:xfrm>
            <a:off x="5804356" y="915855"/>
            <a:ext cx="2108721" cy="16848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671" y="1903960"/>
            <a:ext cx="2694307" cy="202073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58279" y="-6278"/>
            <a:ext cx="57695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914" y="2732567"/>
            <a:ext cx="2558442" cy="255844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5041"/>
            <a:ext cx="3077403" cy="226694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3494" y="567191"/>
            <a:ext cx="5543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008000"/>
                </a:solidFill>
              </a:rPr>
              <a:t>Microrganismo capace di trasformare lo zucchero e produrre alcool e anidride carbonica a seconda delle condizioni di crescita</a:t>
            </a:r>
          </a:p>
        </p:txBody>
      </p:sp>
    </p:spTree>
    <p:extLst>
      <p:ext uri="{BB962C8B-B14F-4D97-AF65-F5344CB8AC3E}">
        <p14:creationId xmlns:p14="http://schemas.microsoft.com/office/powerpoint/2010/main" val="208835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r="6729" b="5664"/>
          <a:stretch/>
        </p:blipFill>
        <p:spPr>
          <a:xfrm>
            <a:off x="1945261" y="928087"/>
            <a:ext cx="2108721" cy="168483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58279" y="-6278"/>
            <a:ext cx="57695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894" y="4514985"/>
            <a:ext cx="2066809" cy="20668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56" y="4746823"/>
            <a:ext cx="2273449" cy="1674717"/>
          </a:xfrm>
          <a:prstGeom prst="rect">
            <a:avLst/>
          </a:prstGeom>
        </p:spPr>
      </p:pic>
      <p:sp>
        <p:nvSpPr>
          <p:cNvPr id="2" name="Esplosione 1 1">
            <a:extLst>
              <a:ext uri="{FF2B5EF4-FFF2-40B4-BE49-F238E27FC236}">
                <a16:creationId xmlns:a16="http://schemas.microsoft.com/office/drawing/2014/main" id="{7EF9422D-9C26-054F-8847-32580ED7B0A1}"/>
              </a:ext>
            </a:extLst>
          </p:cNvPr>
          <p:cNvSpPr/>
          <p:nvPr/>
        </p:nvSpPr>
        <p:spPr>
          <a:xfrm>
            <a:off x="4862075" y="255332"/>
            <a:ext cx="3538298" cy="3114050"/>
          </a:xfrm>
          <a:prstGeom prst="irregularSeal1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E’ vivo? Cosa è capace di fare? 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2824EDB4-2F7C-0449-BA27-7B0C5EDFE3A0}"/>
              </a:ext>
            </a:extLst>
          </p:cNvPr>
          <p:cNvSpPr/>
          <p:nvPr/>
        </p:nvSpPr>
        <p:spPr>
          <a:xfrm>
            <a:off x="4239491" y="1662545"/>
            <a:ext cx="781396" cy="38238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2EEBFB2F-1C8C-B348-91F1-9652178AE12C}"/>
              </a:ext>
            </a:extLst>
          </p:cNvPr>
          <p:cNvSpPr/>
          <p:nvPr/>
        </p:nvSpPr>
        <p:spPr>
          <a:xfrm rot="6381028">
            <a:off x="1771583" y="3295478"/>
            <a:ext cx="1374295" cy="43355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6CB7D163-89AC-D04B-AD10-7A9302C9E8A0}"/>
              </a:ext>
            </a:extLst>
          </p:cNvPr>
          <p:cNvSpPr/>
          <p:nvPr/>
        </p:nvSpPr>
        <p:spPr>
          <a:xfrm rot="15218972" flipH="1">
            <a:off x="3144701" y="3295478"/>
            <a:ext cx="1374295" cy="43355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Esplosione 1 9">
            <a:extLst>
              <a:ext uri="{FF2B5EF4-FFF2-40B4-BE49-F238E27FC236}">
                <a16:creationId xmlns:a16="http://schemas.microsoft.com/office/drawing/2014/main" id="{E26677D8-8CC0-5F48-9624-A53384F6A9AE}"/>
              </a:ext>
            </a:extLst>
          </p:cNvPr>
          <p:cNvSpPr/>
          <p:nvPr/>
        </p:nvSpPr>
        <p:spPr>
          <a:xfrm>
            <a:off x="5499448" y="3307490"/>
            <a:ext cx="3538298" cy="3114050"/>
          </a:xfrm>
          <a:prstGeom prst="irregularSeal1">
            <a:avLst/>
          </a:prstGeom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Se è vivo, le cellule si riproducono!</a:t>
            </a:r>
          </a:p>
        </p:txBody>
      </p:sp>
    </p:spTree>
    <p:extLst>
      <p:ext uri="{BB962C8B-B14F-4D97-AF65-F5344CB8AC3E}">
        <p14:creationId xmlns:p14="http://schemas.microsoft.com/office/powerpoint/2010/main" val="4053819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5DC55F-D6A5-994D-82F0-BCE7E38EF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4" y="1055329"/>
            <a:ext cx="6582610" cy="56024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27437C-690B-9048-8D67-725CE1368072}"/>
              </a:ext>
            </a:extLst>
          </p:cNvPr>
          <p:cNvSpPr txBox="1"/>
          <p:nvPr/>
        </p:nvSpPr>
        <p:spPr>
          <a:xfrm>
            <a:off x="1000492" y="186227"/>
            <a:ext cx="72531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6666FF"/>
                </a:solidFill>
              </a:rPr>
              <a:t>Il ciclo cellulare in </a:t>
            </a:r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9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58279" y="-6278"/>
            <a:ext cx="71884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6666FF"/>
                </a:solidFill>
              </a:rPr>
              <a:t>Il ciclo cellulare di </a:t>
            </a:r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773" y="96791"/>
            <a:ext cx="1417960" cy="1297282"/>
          </a:xfrm>
          <a:prstGeom prst="rect">
            <a:avLst/>
          </a:prstGeom>
        </p:spPr>
      </p:pic>
      <p:pic>
        <p:nvPicPr>
          <p:cNvPr id="5" name="Picture 2" descr="http://images.treccani.it/enc/media/share/images/orig/system/galleries/NPT/VOL_8/IMMAGINI/saccaromicete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1" y="1394073"/>
            <a:ext cx="7346258" cy="473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17750" y="514600"/>
            <a:ext cx="601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Il lievito si </a:t>
            </a:r>
            <a:r>
              <a:rPr lang="it-IT" sz="2400" b="1">
                <a:solidFill>
                  <a:srgbClr val="000090"/>
                </a:solidFill>
              </a:rPr>
              <a:t>divide per mitosi e gemmazione </a:t>
            </a:r>
            <a:endParaRPr lang="it-IT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5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27437C-690B-9048-8D67-725CE1368072}"/>
              </a:ext>
            </a:extLst>
          </p:cNvPr>
          <p:cNvSpPr txBox="1"/>
          <p:nvPr/>
        </p:nvSpPr>
        <p:spPr>
          <a:xfrm>
            <a:off x="440912" y="186227"/>
            <a:ext cx="78127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6666FF"/>
                </a:solidFill>
              </a:rPr>
              <a:t>Il lievito </a:t>
            </a:r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dirty="0">
                <a:solidFill>
                  <a:srgbClr val="6666FF"/>
                </a:solidFill>
              </a:rPr>
              <a:t>al microscopio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DA621C-0537-6F42-8235-351D3DB0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13889" b="13333"/>
          <a:stretch/>
        </p:blipFill>
        <p:spPr>
          <a:xfrm>
            <a:off x="1985764" y="5127283"/>
            <a:ext cx="2651876" cy="16542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6175E2-1337-C440-A572-7DFED215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996" y="5139349"/>
            <a:ext cx="1489488" cy="14894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E2E3567-4498-5D49-BB6A-64B22CFE8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100" y="5145030"/>
            <a:ext cx="2006600" cy="14838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E0F19F-44C6-0548-AAA2-44912EC80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289" y="2626822"/>
            <a:ext cx="2776278" cy="23628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181609-5FC9-604F-A3D4-BB4F479E2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2" t="4868" r="78889" b="65330"/>
          <a:stretch/>
        </p:blipFill>
        <p:spPr>
          <a:xfrm>
            <a:off x="1582625" y="943309"/>
            <a:ext cx="1305254" cy="14496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549C33-4CB9-4342-8018-907AB8FBE9E4}"/>
              </a:ext>
            </a:extLst>
          </p:cNvPr>
          <p:cNvSpPr txBox="1"/>
          <p:nvPr/>
        </p:nvSpPr>
        <p:spPr>
          <a:xfrm>
            <a:off x="2634263" y="1090355"/>
            <a:ext cx="5142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Assenza di nutrienti: lievito quiescente: la fase stazionaria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8CB3A0-3A6C-144E-A384-521544CDB133}"/>
              </a:ext>
            </a:extLst>
          </p:cNvPr>
          <p:cNvSpPr txBox="1"/>
          <p:nvPr/>
        </p:nvSpPr>
        <p:spPr>
          <a:xfrm>
            <a:off x="214248" y="3308926"/>
            <a:ext cx="4042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Quando ci sono nutrienti (fonte di carbonio, azoto, </a:t>
            </a:r>
            <a:r>
              <a:rPr lang="it-IT" sz="2400" b="1" dirty="0" err="1">
                <a:solidFill>
                  <a:srgbClr val="000090"/>
                </a:solidFill>
              </a:rPr>
              <a:t>etc</a:t>
            </a:r>
            <a:r>
              <a:rPr lang="it-IT" sz="2400" b="1" dirty="0">
                <a:solidFill>
                  <a:srgbClr val="000090"/>
                </a:solidFill>
              </a:rPr>
              <a:t>) il lievito si divide: il ciclo cellulare</a:t>
            </a:r>
          </a:p>
        </p:txBody>
      </p:sp>
    </p:spTree>
    <p:extLst>
      <p:ext uri="{BB962C8B-B14F-4D97-AF65-F5344CB8AC3E}">
        <p14:creationId xmlns:p14="http://schemas.microsoft.com/office/powerpoint/2010/main" val="3897147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31" y="2660895"/>
            <a:ext cx="2004140" cy="1833574"/>
          </a:xfrm>
          <a:prstGeom prst="rect">
            <a:avLst/>
          </a:prstGeom>
        </p:spPr>
      </p:pic>
      <p:sp>
        <p:nvSpPr>
          <p:cNvPr id="2" name="Freccia su 1"/>
          <p:cNvSpPr/>
          <p:nvPr/>
        </p:nvSpPr>
        <p:spPr>
          <a:xfrm rot="19059957">
            <a:off x="3689137" y="1724536"/>
            <a:ext cx="599090" cy="67791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35395" y="715244"/>
            <a:ext cx="404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Usato nell’industria per le le sue caratteristiche naturali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477403" y="438924"/>
            <a:ext cx="4666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Può essere migliorato per funzionare meglio o per produrre sostanze che normalmente </a:t>
            </a:r>
            <a:r>
              <a:rPr lang="it-IT" sz="2400" b="1">
                <a:solidFill>
                  <a:srgbClr val="000090"/>
                </a:solidFill>
              </a:rPr>
              <a:t>non produce</a:t>
            </a:r>
            <a:endParaRPr lang="it-IT" sz="2400" b="1" dirty="0">
              <a:solidFill>
                <a:srgbClr val="000090"/>
              </a:solidFill>
            </a:endParaRPr>
          </a:p>
        </p:txBody>
      </p:sp>
      <p:sp>
        <p:nvSpPr>
          <p:cNvPr id="8" name="Freccia su 7"/>
          <p:cNvSpPr/>
          <p:nvPr/>
        </p:nvSpPr>
        <p:spPr>
          <a:xfrm rot="2873058">
            <a:off x="5134303" y="1727318"/>
            <a:ext cx="599090" cy="67791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58279" y="-6278"/>
            <a:ext cx="57695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err="1">
                <a:solidFill>
                  <a:srgbClr val="6666FF"/>
                </a:solidFill>
              </a:rPr>
              <a:t>Saccharomyces</a:t>
            </a:r>
            <a:r>
              <a:rPr lang="it-IT" sz="2800" b="1" i="1" dirty="0">
                <a:solidFill>
                  <a:srgbClr val="6666FF"/>
                </a:solidFill>
              </a:rPr>
              <a:t> </a:t>
            </a:r>
            <a:r>
              <a:rPr lang="it-IT" sz="2800" b="1" i="1" dirty="0" err="1">
                <a:solidFill>
                  <a:srgbClr val="6666FF"/>
                </a:solidFill>
              </a:rPr>
              <a:t>cerevisiae</a:t>
            </a:r>
            <a:endParaRPr lang="it-IT" sz="2800" b="1" i="1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234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7092</TotalTime>
  <Words>992</Words>
  <Application>Microsoft Office PowerPoint</Application>
  <PresentationFormat>Presentazione su schermo (4:3)</PresentationFormat>
  <Paragraphs>173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Comic Sans MS</vt:lpstr>
      <vt:lpstr>Symbol</vt:lpstr>
      <vt:lpstr>Tahoma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Milano-Bicocca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Michela Clerici</dc:creator>
  <cp:lastModifiedBy>Ivan Orlandi</cp:lastModifiedBy>
  <cp:revision>427</cp:revision>
  <dcterms:created xsi:type="dcterms:W3CDTF">2017-03-17T06:53:37Z</dcterms:created>
  <dcterms:modified xsi:type="dcterms:W3CDTF">2021-03-10T15:06:27Z</dcterms:modified>
</cp:coreProperties>
</file>