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2"/>
  </p:notesMasterIdLst>
  <p:sldIdLst>
    <p:sldId id="268" r:id="rId2"/>
    <p:sldId id="278" r:id="rId3"/>
    <p:sldId id="264" r:id="rId4"/>
    <p:sldId id="269" r:id="rId5"/>
    <p:sldId id="265" r:id="rId6"/>
    <p:sldId id="273" r:id="rId7"/>
    <p:sldId id="274" r:id="rId8"/>
    <p:sldId id="272" r:id="rId9"/>
    <p:sldId id="275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8" autoAdjust="0"/>
    <p:restoredTop sz="93792" autoAdjust="0"/>
  </p:normalViewPr>
  <p:slideViewPr>
    <p:cSldViewPr snapToGrid="0">
      <p:cViewPr varScale="1">
        <p:scale>
          <a:sx n="106" d="100"/>
          <a:sy n="106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C8B27-911B-413B-85EB-AF826270728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171A1-768B-408A-A79C-C8C260DE9CD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CB651-C825-D3AF-D3B3-EC47F9F81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B4260-B98D-3A7C-2B56-CD916A9A32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2EA7B3-F176-BF8E-6502-63DC1B041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463F8-66FE-DE99-242A-1B90C844CE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171A1-768B-408A-A79C-C8C260DE9C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3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171A1-768B-408A-A79C-C8C260DE9C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4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AFFF3-DD9F-07EA-7C2F-3ADE9B3EF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4297B-CE2D-569E-EB96-D94972605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6D7AD-BE58-960A-52CB-278187A8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3B56E-7AD0-0493-0457-FC9638362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23CC7-3D08-6834-47DF-97E6BC36E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890532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EE59-F9EE-6C21-B9E7-37215D670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F5624-FA64-E7B7-F100-5D0407207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1317E-5722-3BD1-347B-A05E6553C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AD67D-CB11-CE37-4EB3-9FC7CE0DB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7E40C-0AA3-636C-9824-9EF5654FA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151713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C7EE89-04D7-7E88-8BA5-C1C884E75E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673DBE-4D58-AD79-0558-7857C3A7C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0B6B8-9E66-A2BA-FE8E-1479975A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A1E4D-6706-2677-1D24-10DFC1B5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18CB0-7313-4698-EB54-B1963973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35144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B3EC-8492-4506-B399-BAA7A0505A9C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76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9711-8139-F97F-78CC-864DBD0E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F2E81-AE21-12AE-E222-B6E240C81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7F9F1-30E4-CCFA-72E1-949DD8771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0551F-EB12-00C1-DEAB-04AE19E27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532F1-B56E-8BD0-6200-A55520617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496664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D621E-E78F-58FA-C73A-15C385F51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0278D-8A46-2505-A9D6-D48597C57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92E5-3178-77FF-B04E-B6B2C312A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CA719-4965-6FB2-3747-D42F524A8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65D32-E1B5-F108-8D11-C8BD4A4B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16538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BCB95-8692-B493-1E3B-A42E147A0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59212-2BAA-BEE7-453D-D84F94443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F0A592-7DB4-8885-FFDB-27106B666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48D69-A798-9396-B2BD-D01A1188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A35C3-D386-4969-C5AC-B42418212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F107F-8A3C-9710-AC28-A99D04DD4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60359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7433D-FC04-FB52-A29E-595D66401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B5B98-E5C3-932B-F707-9ECD21D44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52B38-3B73-F04E-A2E7-450D3A49F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08D7AA-A257-0BB9-114E-7A6316629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A61EE4-71FE-6A85-B5F1-D6959DFB0F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768FC-A5C4-F17A-66E2-DDAF974C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867CD-CE2B-84A2-2C95-D45DEDEE8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6D0AD7-43D5-329E-ED19-5BFCECB15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69446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65F5-2353-11C8-183A-78282407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7A889-8A4A-2640-55EB-0CE2E7C6C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4CA46-3E20-AC57-CADD-D809C4C7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4BCE-6795-5E94-7455-DC2852B1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10288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61B46-56A3-4A1E-E923-91FCF4F9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8F2C8-C03B-3B32-4C88-34BD04F2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2F8E2-99BF-F221-2F7C-8554D2EF1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10298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BEDBE-EEC1-B48D-F42B-D8E34240D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EB813-1EB8-C4D1-3175-4BF293E60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B10F9-9DB9-B68D-2A95-05F1118B8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E1417-A6C8-E229-871C-8FF42CC5D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F31D34-0CD4-A796-AD96-F0A01B683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D8DE2-261A-BA5D-E2DC-5417988C4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1388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A46F5-30A2-A01F-9108-18BC29A92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E8DB0B-63F4-FD2A-2E3F-6ECFA3DA0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4C873-00A7-48AD-0A55-B8A71EAE9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E35F0-F3EC-FD0A-9FBB-0906885F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50671-6B27-A3E8-17AF-DF9ECB36A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UNIMIB: Statistica per tutti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399B8-4FEC-4007-75D9-7E8A2802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85783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A789E0-6647-A3DF-C4BE-B81E83C7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01923-7760-5CA6-3FA9-34ED94979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2E627-88F7-EA99-7E1A-AD1890D7F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DD6E59-F7DD-4314-A256-EF7786A7069B}" type="datetime1">
              <a:rPr lang="it-IT" smtClean="0"/>
              <a:t>01/12/2025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684A7-EA0F-F293-980A-24A5E6DA3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it-IT"/>
              <a:t>UNIMIB: Statistica per tutti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B60DC-9878-572E-8EBB-88B59774F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C19B02-D885-427D-8C7C-0AB0DAB67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50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AC87-AF64-1594-166A-2938032D7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1" y="1970049"/>
            <a:ext cx="8915399" cy="3117040"/>
          </a:xfrm>
        </p:spPr>
        <p:txBody>
          <a:bodyPr/>
          <a:lstStyle/>
          <a:p>
            <a:r>
              <a:rPr lang="it-IT" dirty="0">
                <a:solidFill>
                  <a:schemeClr val="tx2"/>
                </a:solidFill>
              </a:rPr>
              <a:t>Modulo 2: sintetizzare i dati</a:t>
            </a:r>
            <a:br>
              <a:rPr lang="it-IT" dirty="0">
                <a:solidFill>
                  <a:schemeClr val="tx2"/>
                </a:solidFill>
              </a:rPr>
            </a:br>
            <a:r>
              <a:rPr lang="it-IT" sz="4800" dirty="0">
                <a:solidFill>
                  <a:srgbClr val="0070C0"/>
                </a:solidFill>
                <a:latin typeface="Berlin Sans FB" panose="020E0602020502020306" pitchFamily="34" charset="0"/>
              </a:rPr>
              <a:t>La via di mezzo - introduzione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E415C-499F-748B-2D9C-891C2B9CD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4692536"/>
            <a:ext cx="8915399" cy="1555864"/>
          </a:xfrm>
        </p:spPr>
        <p:txBody>
          <a:bodyPr>
            <a:normAutofit/>
          </a:bodyPr>
          <a:lstStyle/>
          <a:p>
            <a:r>
              <a:rPr lang="it-IT" sz="2000" dirty="0"/>
              <a:t>Alessandro Avellone, Anna Maria Fiori, Leo </a:t>
            </a:r>
            <a:r>
              <a:rPr lang="it-IT" sz="2000" dirty="0" err="1"/>
              <a:t>Pasquazzi</a:t>
            </a:r>
            <a:endParaRPr lang="it-IT" sz="2000" dirty="0"/>
          </a:p>
          <a:p>
            <a:r>
              <a:rPr lang="it-IT" sz="2000" dirty="0"/>
              <a:t>Dipartimento di Statistica e Metodi Quantitativi, Università di Milano-Bicocca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9450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A6877-2F11-DB9E-096E-7AA5B35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654"/>
            <a:ext cx="9587288" cy="733881"/>
          </a:xfrm>
        </p:spPr>
        <p:txBody>
          <a:bodyPr>
            <a:normAutofit/>
          </a:bodyPr>
          <a:lstStyle/>
          <a:p>
            <a:r>
              <a:rPr lang="it-IT" dirty="0"/>
              <a:t>Esiste la mediana per caratteri qualitativi?</a:t>
            </a:r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2CD3A5-8C59-159C-5F2E-C233D344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10</a:t>
            </a:fld>
            <a:endParaRPr lang="it-IT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A65774-4FCC-98D6-0D03-F8A7E48A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77717"/>
              </p:ext>
            </p:extLst>
          </p:nvPr>
        </p:nvGraphicFramePr>
        <p:xfrm>
          <a:off x="930667" y="2993122"/>
          <a:ext cx="5626112" cy="3328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7233">
                  <a:extLst>
                    <a:ext uri="{9D8B030D-6E8A-4147-A177-3AD203B41FA5}">
                      <a16:colId xmlns:a16="http://schemas.microsoft.com/office/drawing/2014/main" val="3979136911"/>
                    </a:ext>
                  </a:extLst>
                </a:gridCol>
                <a:gridCol w="1786926">
                  <a:extLst>
                    <a:ext uri="{9D8B030D-6E8A-4147-A177-3AD203B41FA5}">
                      <a16:colId xmlns:a16="http://schemas.microsoft.com/office/drawing/2014/main" val="2075789070"/>
                    </a:ext>
                  </a:extLst>
                </a:gridCol>
                <a:gridCol w="1741953">
                  <a:extLst>
                    <a:ext uri="{9D8B030D-6E8A-4147-A177-3AD203B41FA5}">
                      <a16:colId xmlns:a16="http://schemas.microsoft.com/office/drawing/2014/main" val="80346081"/>
                    </a:ext>
                  </a:extLst>
                </a:gridCol>
              </a:tblGrid>
              <a:tr h="554704">
                <a:tc>
                  <a:txBody>
                    <a:bodyPr/>
                    <a:lstStyle/>
                    <a:p>
                      <a:r>
                        <a:rPr lang="it-IT" dirty="0"/>
                        <a:t>Modalità di 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Frequenze (</a:t>
                      </a:r>
                      <a:r>
                        <a:rPr lang="it-IT" dirty="0" err="1"/>
                        <a:t>n</a:t>
                      </a:r>
                      <a:r>
                        <a:rPr lang="it-IT" baseline="-25000" dirty="0" err="1"/>
                        <a:t>j</a:t>
                      </a:r>
                      <a:r>
                        <a:rPr lang="it-IT" dirty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Percentuali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1187359"/>
                  </a:ext>
                </a:extLst>
              </a:tr>
              <a:tr h="55470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Creatività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72304332"/>
                  </a:ext>
                </a:extLst>
              </a:tr>
              <a:tr h="55470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Leadership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32.5 %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330486"/>
                  </a:ext>
                </a:extLst>
              </a:tr>
              <a:tr h="55470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Team working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8.75 %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85969387"/>
                  </a:ext>
                </a:extLst>
              </a:tr>
              <a:tr h="55470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Problem solving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53.75 %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35161926"/>
                  </a:ext>
                </a:extLst>
              </a:tr>
              <a:tr h="554704">
                <a:tc>
                  <a:txBody>
                    <a:bodyPr/>
                    <a:lstStyle/>
                    <a:p>
                      <a:pPr algn="l"/>
                      <a:r>
                        <a:rPr lang="it-IT" b="1" dirty="0"/>
                        <a:t>Totale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N = 80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100 %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563952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6DF7E8B-9087-5430-2D2E-06B4AE10EF44}"/>
              </a:ext>
            </a:extLst>
          </p:cNvPr>
          <p:cNvSpPr txBox="1"/>
          <p:nvPr/>
        </p:nvSpPr>
        <p:spPr>
          <a:xfrm>
            <a:off x="838200" y="1641499"/>
            <a:ext cx="63362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+mj-lt"/>
              </a:rPr>
              <a:t>Distribuzione di 80 studenti di un corso di laurea triennale secondo la capacità X che vorrebbero valorizzare maggiormente in ambito lavorativo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4901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B988D-6147-C6E0-346B-65C13C58B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61DF97FD-A1A5-F9DF-4544-BC52CC40B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573" y="644513"/>
            <a:ext cx="8895060" cy="620657"/>
          </a:xfrm>
        </p:spPr>
        <p:txBody>
          <a:bodyPr>
            <a:normAutofit fontScale="90000"/>
          </a:bodyPr>
          <a:lstStyle/>
          <a:p>
            <a:r>
              <a:rPr lang="it-IT" dirty="0"/>
              <a:t>La media aritmetica (… non è tutto…)</a:t>
            </a:r>
            <a:endParaRPr lang="en-US" dirty="0"/>
          </a:p>
        </p:txBody>
      </p:sp>
      <p:pic>
        <p:nvPicPr>
          <p:cNvPr id="8" name="Content Placeholder 7" descr="Tired Taffy Cat">
            <a:extLst>
              <a:ext uri="{FF2B5EF4-FFF2-40B4-BE49-F238E27FC236}">
                <a16:creationId xmlns:a16="http://schemas.microsoft.com/office/drawing/2014/main" id="{1ACDA97D-36EE-6A09-91BE-19DE221628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811497" y="3746644"/>
            <a:ext cx="2864100" cy="2864100"/>
          </a:xfrm>
        </p:spPr>
      </p:pic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1D607725-92AA-DDA0-3A5F-231C12AF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2</a:t>
            </a:fld>
            <a:endParaRPr lang="it-IT"/>
          </a:p>
        </p:txBody>
      </p:sp>
      <p:sp>
        <p:nvSpPr>
          <p:cNvPr id="11" name="Thought Bubble: Cloud 8">
            <a:extLst>
              <a:ext uri="{FF2B5EF4-FFF2-40B4-BE49-F238E27FC236}">
                <a16:creationId xmlns:a16="http://schemas.microsoft.com/office/drawing/2014/main" id="{25A38C07-3F5F-B6F8-AAB0-F972C6826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318" y="2480023"/>
            <a:ext cx="4140892" cy="2224888"/>
          </a:xfrm>
          <a:prstGeom prst="cloudCallout">
            <a:avLst>
              <a:gd name="adj1" fmla="val -20833"/>
              <a:gd name="adj2" fmla="val 62500"/>
            </a:avLst>
          </a:prstGeom>
          <a:noFill/>
          <a:ln w="12700">
            <a:solidFill>
              <a:srgbClr val="09101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Eras Light ITC" panose="020B0402030504020804" pitchFamily="34" charset="0"/>
                <a:ea typeface="Calibri" panose="020F0502020204030204" pitchFamily="34" charset="0"/>
                <a:cs typeface="Aparajita" panose="020B0502040204020203" pitchFamily="18" charset="0"/>
              </a:rPr>
              <a:t>… sono finita in un corso pieno di ventenni e con </a:t>
            </a:r>
            <a:r>
              <a:rPr lang="it-IT" altLang="en-US" dirty="0">
                <a:solidFill>
                  <a:srgbClr val="000000"/>
                </a:solidFill>
                <a:latin typeface="Eras Light ITC" panose="020B0402030504020804" pitchFamily="34" charset="0"/>
                <a:ea typeface="Calibri" panose="020F0502020204030204" pitchFamily="34" charset="0"/>
                <a:cs typeface="Aparajita" panose="020B0502040204020203" pitchFamily="18" charset="0"/>
              </a:rPr>
              <a:t>due venerabili</a:t>
            </a: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Eras Light ITC" panose="020B0402030504020804" pitchFamily="34" charset="0"/>
                <a:ea typeface="Calibri" panose="020F0502020204030204" pitchFamily="34" charset="0"/>
                <a:cs typeface="Aparajita" panose="020B0502040204020203" pitchFamily="18" charset="0"/>
              </a:rPr>
              <a:t> maestri.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Eras Light ITC" panose="020B0402030504020804" pitchFamily="34" charset="0"/>
                <a:ea typeface="Calibri" panose="020F0502020204030204" pitchFamily="34" charset="0"/>
                <a:cs typeface="Aparajita" panose="020B0502040204020203" pitchFamily="18" charset="0"/>
              </a:rPr>
              <a:t>La mia schiena non sarà mai più la stessa…</a:t>
            </a:r>
            <a:endParaRPr kumimoji="0" lang="it-IT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Eras Light ITC" panose="020B0402030504020804" pitchFamily="34" charset="0"/>
              <a:cs typeface="Aparajita" panose="020B0502040204020203" pitchFamily="18" charset="0"/>
            </a:endParaRP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3606B0D-CDFD-1B7C-CD09-299142117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4159" y="4994028"/>
            <a:ext cx="56172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Elena si iscrive a Kung fu, ma sfortunatamente… </a:t>
            </a:r>
            <a:endParaRPr kumimoji="0" lang="it-IT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691384-11C7-8770-394B-069C38046040}"/>
              </a:ext>
            </a:extLst>
          </p:cNvPr>
          <p:cNvSpPr txBox="1"/>
          <p:nvPr/>
        </p:nvSpPr>
        <p:spPr>
          <a:xfrm>
            <a:off x="43146" y="627135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1"/>
                </a:solidFill>
              </a:rPr>
              <a:t>Vediamo più da vicino i dati del corso di Kung fu…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189A1ED2-6EC0-3FC0-557D-78BF30DB8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1596" y="1735715"/>
            <a:ext cx="6905014" cy="2719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Elena ha 45 anni. Sta cercando un corso in palestra non troppo impegnativo, per tenersi in allenamento e conoscere altre persone della sua età.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La palestra le propone 3 alternative: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Parkour (età media: 17 anni)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Total workout (età media: 25 anni)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Kung fu (età media: 38 anni)</a:t>
            </a:r>
            <a:endParaRPr kumimoji="0" lang="it-IT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2" name="Picture 1" descr="A cartoon of a person giving a thumbs up&#10;&#10;AI-generated content may be incorrect.">
            <a:extLst>
              <a:ext uri="{FF2B5EF4-FFF2-40B4-BE49-F238E27FC236}">
                <a16:creationId xmlns:a16="http://schemas.microsoft.com/office/drawing/2014/main" id="{4CD28194-C65D-CB90-F444-2C3C126EFF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59" y="1863972"/>
            <a:ext cx="2359685" cy="235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12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D2CB-E710-1343-ACEA-61EF5382B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37" y="247706"/>
            <a:ext cx="9847805" cy="1200988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Tabella statistica: INTESTAZIONE?</a:t>
            </a:r>
            <a:br>
              <a:rPr lang="it-IT" sz="2400" dirty="0">
                <a:solidFill>
                  <a:schemeClr val="tx1"/>
                </a:solidFill>
                <a:latin typeface="Berlin Sans FB" panose="020E0602020502020306" pitchFamily="34" charset="0"/>
              </a:rPr>
            </a:b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78EA2F0-DFFA-42DC-BC0F-863E9974AF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091052"/>
              </p:ext>
            </p:extLst>
          </p:nvPr>
        </p:nvGraphicFramePr>
        <p:xfrm>
          <a:off x="334537" y="1956702"/>
          <a:ext cx="5761463" cy="443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705">
                  <a:extLst>
                    <a:ext uri="{9D8B030D-6E8A-4147-A177-3AD203B41FA5}">
                      <a16:colId xmlns:a16="http://schemas.microsoft.com/office/drawing/2014/main" val="1594893717"/>
                    </a:ext>
                  </a:extLst>
                </a:gridCol>
                <a:gridCol w="2160558">
                  <a:extLst>
                    <a:ext uri="{9D8B030D-6E8A-4147-A177-3AD203B41FA5}">
                      <a16:colId xmlns:a16="http://schemas.microsoft.com/office/drawing/2014/main" val="112893254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649906033"/>
                    </a:ext>
                  </a:extLst>
                </a:gridCol>
              </a:tblGrid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Età </a:t>
                      </a:r>
                      <a:r>
                        <a:rPr lang="it-IT" sz="2000" dirty="0" err="1"/>
                        <a:t>x</a:t>
                      </a:r>
                      <a:r>
                        <a:rPr lang="it-IT" sz="2000" baseline="-25000" dirty="0" err="1"/>
                        <a:t>j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Frequenze </a:t>
                      </a:r>
                      <a:r>
                        <a:rPr lang="it-IT" sz="2000" dirty="0" err="1"/>
                        <a:t>n</a:t>
                      </a:r>
                      <a:r>
                        <a:rPr lang="it-IT" sz="2000" baseline="-25000" dirty="0" err="1"/>
                        <a:t>j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2563975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19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6624927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20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3623914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21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4783082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145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1704722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147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5023860"/>
                  </a:ext>
                </a:extLst>
              </a:tr>
              <a:tr h="633462">
                <a:tc>
                  <a:txBody>
                    <a:bodyPr/>
                    <a:lstStyle/>
                    <a:p>
                      <a:pPr algn="r"/>
                      <a:r>
                        <a:rPr lang="it-IT" sz="2000" b="1" i="0" dirty="0"/>
                        <a:t>Totale</a:t>
                      </a:r>
                      <a:endParaRPr lang="en-US" sz="2000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i="0" dirty="0"/>
                        <a:t>14</a:t>
                      </a:r>
                      <a:endParaRPr lang="en-US" sz="2000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000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541671"/>
                  </a:ext>
                </a:extLst>
              </a:tr>
            </a:tbl>
          </a:graphicData>
        </a:graphic>
      </p:graphicFrame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39C6BC5-F427-5F6A-96FB-496C54FB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3</a:t>
            </a:fld>
            <a:endParaRPr lang="it-I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CD4B79-E86D-36BE-FC77-C6D5C1F242BB}"/>
              </a:ext>
            </a:extLst>
          </p:cNvPr>
          <p:cNvSpPr txBox="1"/>
          <p:nvPr/>
        </p:nvSpPr>
        <p:spPr>
          <a:xfrm>
            <a:off x="6769217" y="376457"/>
            <a:ext cx="49738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Per un carattere X QUANTITATIVO</a:t>
            </a:r>
          </a:p>
          <a:p>
            <a:pPr algn="ctr"/>
            <a:r>
              <a:rPr lang="it-IT" sz="2400" b="1" dirty="0"/>
              <a:t>(i dati sono VALORI NUMERICI), </a:t>
            </a:r>
          </a:p>
          <a:p>
            <a:pPr algn="ctr"/>
            <a:r>
              <a:rPr lang="it-IT" sz="2400" b="1" dirty="0"/>
              <a:t>la media aritmetica è…</a:t>
            </a:r>
          </a:p>
          <a:p>
            <a:pPr algn="ctr"/>
            <a:r>
              <a:rPr lang="it-IT" sz="2400" b="1" dirty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2926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D2CB-E710-1343-ACEA-61EF5382B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210" y="705871"/>
            <a:ext cx="9847805" cy="590340"/>
          </a:xfrm>
        </p:spPr>
        <p:txBody>
          <a:bodyPr>
            <a:normAutofit/>
          </a:bodyPr>
          <a:lstStyle/>
          <a:p>
            <a:r>
              <a:rPr lang="it-IT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Media aritmetica: notazione</a:t>
            </a:r>
            <a:endParaRPr lang="en-US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D561F11-F443-8395-B278-BE70711C41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33671" y="1825680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it-IT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it-IT" sz="28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it-IT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it-IT" sz="28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D561F11-F443-8395-B278-BE70711C41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33671" y="1825680"/>
                <a:ext cx="8915400" cy="377762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39C6BC5-F427-5F6A-96FB-496C54FB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4</a:t>
            </a:fld>
            <a:endParaRPr lang="it-IT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15E4BD5-0760-FB7A-EA30-6F8127610B34}"/>
              </a:ext>
            </a:extLst>
          </p:cNvPr>
          <p:cNvGrpSpPr/>
          <p:nvPr/>
        </p:nvGrpSpPr>
        <p:grpSpPr>
          <a:xfrm>
            <a:off x="929253" y="5873001"/>
            <a:ext cx="10628762" cy="668223"/>
            <a:chOff x="2819043" y="5579128"/>
            <a:chExt cx="8844554" cy="96171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F0D0CAA-D387-E77B-3E6D-A4727C3A7180}"/>
                </a:ext>
              </a:extLst>
            </p:cNvPr>
            <p:cNvSpPr txBox="1"/>
            <p:nvPr/>
          </p:nvSpPr>
          <p:spPr>
            <a:xfrm>
              <a:off x="3410350" y="5799163"/>
              <a:ext cx="8253247" cy="63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it-IT" sz="2000" dirty="0">
                  <a:solidFill>
                    <a:srgbClr val="0070C0"/>
                  </a:solidFill>
                  <a:latin typeface="Kristen ITC" panose="03050502040202030202" pitchFamily="66" charset="0"/>
                </a:rPr>
                <a:t>La media aritmetica potrebbe risultare uguale al valore massimo di un dataset?</a:t>
              </a:r>
              <a:endParaRPr lang="en-US" sz="2000" dirty="0">
                <a:solidFill>
                  <a:srgbClr val="0070C0"/>
                </a:solidFill>
                <a:latin typeface="Kristen ITC" panose="03050502040202030202" pitchFamily="66" charset="0"/>
              </a:endParaRPr>
            </a:p>
          </p:txBody>
        </p:sp>
        <p:pic>
          <p:nvPicPr>
            <p:cNvPr id="8" name="Picture 11" descr="Question mark with solid fill">
              <a:extLst>
                <a:ext uri="{FF2B5EF4-FFF2-40B4-BE49-F238E27FC236}">
                  <a16:creationId xmlns:a16="http://schemas.microsoft.com/office/drawing/2014/main" id="{8E5B92A4-3552-2FEB-8DB3-3F0AD2300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0998" r="10998"/>
            <a:stretch/>
          </p:blipFill>
          <p:spPr>
            <a:xfrm>
              <a:off x="2819043" y="5579128"/>
              <a:ext cx="654855" cy="9617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268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A6877-2F11-DB9E-096E-7AA5B35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135"/>
            <a:ext cx="12192000" cy="1280890"/>
          </a:xfrm>
        </p:spPr>
        <p:txBody>
          <a:bodyPr/>
          <a:lstStyle/>
          <a:p>
            <a:pPr algn="ctr"/>
            <a:r>
              <a:rPr lang="it-IT" dirty="0"/>
              <a:t>Una sintesi più «robusta»: la mediana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5EA9E-EEF0-549E-703B-2A863845D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5</a:t>
            </a:fld>
            <a:endParaRPr lang="it-I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C060B0-5A4D-E467-BC79-5C8EFE9D36B5}"/>
              </a:ext>
            </a:extLst>
          </p:cNvPr>
          <p:cNvSpPr txBox="1"/>
          <p:nvPr/>
        </p:nvSpPr>
        <p:spPr>
          <a:xfrm>
            <a:off x="5755889" y="1241276"/>
            <a:ext cx="5274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Me(X) = </a:t>
            </a:r>
            <a:r>
              <a:rPr lang="it-IT" sz="2000" dirty="0">
                <a:solidFill>
                  <a:srgbClr val="FF0000"/>
                </a:solidFill>
              </a:rPr>
              <a:t>Modalità di X </a:t>
            </a:r>
            <a:r>
              <a:rPr lang="it-IT" sz="2000" dirty="0"/>
              <a:t>che occupa la </a:t>
            </a:r>
            <a:r>
              <a:rPr lang="it-IT" sz="2000" b="1" dirty="0"/>
              <a:t>posizione centrale </a:t>
            </a:r>
            <a:r>
              <a:rPr lang="it-IT" sz="2000" dirty="0"/>
              <a:t>nella sequenza </a:t>
            </a:r>
            <a:r>
              <a:rPr lang="it-IT" sz="2000" u="sng" dirty="0"/>
              <a:t>ordinata</a:t>
            </a:r>
            <a:r>
              <a:rPr lang="it-IT" sz="2000" dirty="0"/>
              <a:t> dei dati</a:t>
            </a:r>
            <a:endParaRPr lang="en-US" sz="2000" dirty="0"/>
          </a:p>
        </p:txBody>
      </p:sp>
      <p:graphicFrame>
        <p:nvGraphicFramePr>
          <p:cNvPr id="8" name="Content Placeholder 8">
            <a:extLst>
              <a:ext uri="{FF2B5EF4-FFF2-40B4-BE49-F238E27FC236}">
                <a16:creationId xmlns:a16="http://schemas.microsoft.com/office/drawing/2014/main" id="{9D28D751-2489-CF44-1D0B-A6C712D4C0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939437"/>
              </p:ext>
            </p:extLst>
          </p:nvPr>
        </p:nvGraphicFramePr>
        <p:xfrm>
          <a:off x="298953" y="1347025"/>
          <a:ext cx="3499896" cy="3035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578">
                  <a:extLst>
                    <a:ext uri="{9D8B030D-6E8A-4147-A177-3AD203B41FA5}">
                      <a16:colId xmlns:a16="http://schemas.microsoft.com/office/drawing/2014/main" val="1594893717"/>
                    </a:ext>
                  </a:extLst>
                </a:gridCol>
                <a:gridCol w="2000318">
                  <a:extLst>
                    <a:ext uri="{9D8B030D-6E8A-4147-A177-3AD203B41FA5}">
                      <a16:colId xmlns:a16="http://schemas.microsoft.com/office/drawing/2014/main" val="1128932548"/>
                    </a:ext>
                  </a:extLst>
                </a:gridCol>
              </a:tblGrid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Età (X)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Frequenze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2563975"/>
                  </a:ext>
                </a:extLst>
              </a:tr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6624927"/>
                  </a:ext>
                </a:extLst>
              </a:tr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3623914"/>
                  </a:ext>
                </a:extLst>
              </a:tr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4783082"/>
                  </a:ext>
                </a:extLst>
              </a:tr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145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1704722"/>
                  </a:ext>
                </a:extLst>
              </a:tr>
              <a:tr h="505901">
                <a:tc>
                  <a:txBody>
                    <a:bodyPr/>
                    <a:lstStyle/>
                    <a:p>
                      <a:pPr algn="r"/>
                      <a:r>
                        <a:rPr lang="it-IT" b="1" i="0" dirty="0"/>
                        <a:t>Totale</a:t>
                      </a:r>
                      <a:endParaRPr lang="en-US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i="0" dirty="0"/>
                        <a:t>13</a:t>
                      </a:r>
                      <a:endParaRPr lang="en-US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54167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6C75A249-FB39-361B-1DDB-C78CDD939F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105486"/>
              </p:ext>
            </p:extLst>
          </p:nvPr>
        </p:nvGraphicFramePr>
        <p:xfrm>
          <a:off x="514872" y="4601062"/>
          <a:ext cx="11162255" cy="1833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053">
                  <a:extLst>
                    <a:ext uri="{9D8B030D-6E8A-4147-A177-3AD203B41FA5}">
                      <a16:colId xmlns:a16="http://schemas.microsoft.com/office/drawing/2014/main" val="1521886263"/>
                    </a:ext>
                  </a:extLst>
                </a:gridCol>
                <a:gridCol w="656354">
                  <a:extLst>
                    <a:ext uri="{9D8B030D-6E8A-4147-A177-3AD203B41FA5}">
                      <a16:colId xmlns:a16="http://schemas.microsoft.com/office/drawing/2014/main" val="183050998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241935829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79487034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379492102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587780040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386286281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506065448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954447879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256730472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855939019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151273167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309060292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646060073"/>
                    </a:ext>
                  </a:extLst>
                </a:gridCol>
              </a:tblGrid>
              <a:tr h="618327">
                <a:tc>
                  <a:txBody>
                    <a:bodyPr/>
                    <a:lstStyle/>
                    <a:p>
                      <a:pPr algn="r"/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Posizione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457740"/>
                  </a:ext>
                </a:extLst>
              </a:tr>
              <a:tr h="776596">
                <a:tc>
                  <a:txBody>
                    <a:bodyPr/>
                    <a:lstStyle/>
                    <a:p>
                      <a:pPr algn="r"/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Notazione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(4)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(5)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(6)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(7)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(8)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(9)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(11)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(12)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(13)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068881"/>
                  </a:ext>
                </a:extLst>
              </a:tr>
              <a:tr h="438946"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chemeClr val="tx1"/>
                          </a:solidFill>
                        </a:rPr>
                        <a:t>Dato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330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24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C0329-07B3-C610-4BD5-FBE31FD0E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93D9-DAD5-B220-0375-DDB02A327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75" y="164802"/>
            <a:ext cx="8911687" cy="733881"/>
          </a:xfrm>
        </p:spPr>
        <p:txBody>
          <a:bodyPr/>
          <a:lstStyle/>
          <a:p>
            <a:r>
              <a:rPr lang="it-IT" dirty="0"/>
              <a:t>La mediana / 2</a:t>
            </a:r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E0C7F673-D3D2-ECBD-811E-9600015C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6</a:t>
            </a:fld>
            <a:endParaRPr lang="it-IT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8A056A8C-90A8-699F-48B4-5A5CB928FC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6787389"/>
              </p:ext>
            </p:extLst>
          </p:nvPr>
        </p:nvGraphicFramePr>
        <p:xfrm>
          <a:off x="135670" y="4922376"/>
          <a:ext cx="11920659" cy="17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053">
                  <a:extLst>
                    <a:ext uri="{9D8B030D-6E8A-4147-A177-3AD203B41FA5}">
                      <a16:colId xmlns:a16="http://schemas.microsoft.com/office/drawing/2014/main" val="1521886263"/>
                    </a:ext>
                  </a:extLst>
                </a:gridCol>
                <a:gridCol w="656354">
                  <a:extLst>
                    <a:ext uri="{9D8B030D-6E8A-4147-A177-3AD203B41FA5}">
                      <a16:colId xmlns:a16="http://schemas.microsoft.com/office/drawing/2014/main" val="183050998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241935829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79487034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379492102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587780040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386286281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506065448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954447879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256730472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855939019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151273167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309060292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1646060073"/>
                    </a:ext>
                  </a:extLst>
                </a:gridCol>
                <a:gridCol w="758404">
                  <a:extLst>
                    <a:ext uri="{9D8B030D-6E8A-4147-A177-3AD203B41FA5}">
                      <a16:colId xmlns:a16="http://schemas.microsoft.com/office/drawing/2014/main" val="4055781132"/>
                    </a:ext>
                  </a:extLst>
                </a:gridCol>
              </a:tblGrid>
              <a:tr h="558169">
                <a:tc>
                  <a:txBody>
                    <a:bodyPr/>
                    <a:lstStyle/>
                    <a:p>
                      <a:pPr algn="r"/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Posizione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457740"/>
                  </a:ext>
                </a:extLst>
              </a:tr>
              <a:tr h="245238">
                <a:tc>
                  <a:txBody>
                    <a:bodyPr/>
                    <a:lstStyle/>
                    <a:p>
                      <a:pPr algn="r"/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Notazione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(4)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(5)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(6)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(7)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(8)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(9)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(11)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(12)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(13)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it-IT" sz="2000" baseline="-25000" dirty="0">
                          <a:solidFill>
                            <a:schemeClr val="tx1"/>
                          </a:solidFill>
                        </a:rPr>
                        <a:t>(14)</a:t>
                      </a:r>
                      <a:endParaRPr lang="en-US" sz="2000" baseline="-2500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068881"/>
                  </a:ext>
                </a:extLst>
              </a:tr>
              <a:tr h="471952"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chemeClr val="tx1"/>
                          </a:solidFill>
                        </a:rPr>
                        <a:t>Dato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330380"/>
                  </a:ext>
                </a:extLst>
              </a:tr>
            </a:tbl>
          </a:graphicData>
        </a:graphic>
      </p:graphicFrame>
      <p:graphicFrame>
        <p:nvGraphicFramePr>
          <p:cNvPr id="4" name="Content Placeholder 8">
            <a:extLst>
              <a:ext uri="{FF2B5EF4-FFF2-40B4-BE49-F238E27FC236}">
                <a16:creationId xmlns:a16="http://schemas.microsoft.com/office/drawing/2014/main" id="{935FEB52-FB27-38CD-5B54-D6D22734A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087833"/>
              </p:ext>
            </p:extLst>
          </p:nvPr>
        </p:nvGraphicFramePr>
        <p:xfrm>
          <a:off x="366175" y="1248729"/>
          <a:ext cx="3746810" cy="3572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5372">
                  <a:extLst>
                    <a:ext uri="{9D8B030D-6E8A-4147-A177-3AD203B41FA5}">
                      <a16:colId xmlns:a16="http://schemas.microsoft.com/office/drawing/2014/main" val="1594893717"/>
                    </a:ext>
                  </a:extLst>
                </a:gridCol>
                <a:gridCol w="2141438">
                  <a:extLst>
                    <a:ext uri="{9D8B030D-6E8A-4147-A177-3AD203B41FA5}">
                      <a16:colId xmlns:a16="http://schemas.microsoft.com/office/drawing/2014/main" val="1128932548"/>
                    </a:ext>
                  </a:extLst>
                </a:gridCol>
              </a:tblGrid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Età (X)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Frequenze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2563975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6624927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3623914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4783082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145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1704722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147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5023860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b="1" i="0" dirty="0"/>
                        <a:t>Totale</a:t>
                      </a:r>
                      <a:endParaRPr lang="en-US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b="1" i="0" dirty="0"/>
                        <a:t>14</a:t>
                      </a:r>
                      <a:endParaRPr lang="en-US" b="1" i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54167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975EFC4-0B3C-A3C0-0622-19A8D031D25F}"/>
              </a:ext>
            </a:extLst>
          </p:cNvPr>
          <p:cNvSpPr txBox="1"/>
          <p:nvPr/>
        </p:nvSpPr>
        <p:spPr>
          <a:xfrm>
            <a:off x="6225906" y="309384"/>
            <a:ext cx="5274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Me(X) = </a:t>
            </a:r>
            <a:r>
              <a:rPr lang="it-IT" sz="2000" dirty="0">
                <a:solidFill>
                  <a:srgbClr val="FF0000"/>
                </a:solidFill>
              </a:rPr>
              <a:t>Modalità di X </a:t>
            </a:r>
            <a:r>
              <a:rPr lang="it-IT" sz="2000" dirty="0"/>
              <a:t>che occupa la </a:t>
            </a:r>
            <a:r>
              <a:rPr lang="it-IT" sz="2000" b="1" dirty="0"/>
              <a:t>posizione centrale </a:t>
            </a:r>
            <a:r>
              <a:rPr lang="it-IT" sz="2000" dirty="0"/>
              <a:t>nella sequenza </a:t>
            </a:r>
            <a:r>
              <a:rPr lang="it-IT" sz="2000" u="sng" dirty="0"/>
              <a:t>ordinata</a:t>
            </a:r>
            <a:r>
              <a:rPr lang="it-IT" sz="2000" dirty="0"/>
              <a:t> dei dati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9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9CC8529-DBDF-3B85-32F8-255B8FF3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95" y="136525"/>
            <a:ext cx="10515600" cy="1325563"/>
          </a:xfrm>
        </p:spPr>
        <p:txBody>
          <a:bodyPr/>
          <a:lstStyle/>
          <a:p>
            <a:r>
              <a:rPr lang="it-IT" dirty="0"/>
              <a:t>La mediana: notazione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6D544-A872-E988-0DB4-AA98632E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02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A9D8-AEE9-E129-8215-248EA373F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109"/>
            <a:ext cx="12192000" cy="1280890"/>
          </a:xfrm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Un primo indice di variabilità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4C9C-B013-3CAE-7716-D017131E4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573575"/>
            <a:ext cx="8915400" cy="1791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b="1" dirty="0"/>
              <a:t>Range = x</a:t>
            </a:r>
            <a:r>
              <a:rPr lang="it-IT" sz="3600" b="1" baseline="-25000" dirty="0"/>
              <a:t>(N)</a:t>
            </a:r>
            <a:r>
              <a:rPr lang="it-IT" sz="3600" b="1" dirty="0"/>
              <a:t> – x</a:t>
            </a:r>
            <a:r>
              <a:rPr lang="it-IT" sz="3600" b="1" baseline="-25000" dirty="0"/>
              <a:t>(1)</a:t>
            </a:r>
          </a:p>
          <a:p>
            <a:pPr marL="0" indent="0">
              <a:buNone/>
            </a:pPr>
            <a:r>
              <a:rPr lang="it-IT" sz="3600" b="1" baseline="-25000" dirty="0"/>
              <a:t>(differenza fra il massimo ed il minimo valore osservato)</a:t>
            </a:r>
            <a:endParaRPr lang="en-US" sz="3600" b="1" baseline="-25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DABD0-C569-F327-5F49-C37D23A4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9B02-D885-427D-8C7C-0AB0DAB6771B}" type="slidenum">
              <a:rPr lang="it-IT" smtClean="0"/>
              <a:t>8</a:t>
            </a:fld>
            <a:endParaRPr lang="it-IT"/>
          </a:p>
        </p:txBody>
      </p:sp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id="{FDCD815C-B21C-267C-133B-6C9A32CF81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30742"/>
              </p:ext>
            </p:extLst>
          </p:nvPr>
        </p:nvGraphicFramePr>
        <p:xfrm>
          <a:off x="1630206" y="3429000"/>
          <a:ext cx="3746810" cy="3062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5372">
                  <a:extLst>
                    <a:ext uri="{9D8B030D-6E8A-4147-A177-3AD203B41FA5}">
                      <a16:colId xmlns:a16="http://schemas.microsoft.com/office/drawing/2014/main" val="1594893717"/>
                    </a:ext>
                  </a:extLst>
                </a:gridCol>
                <a:gridCol w="2141438">
                  <a:extLst>
                    <a:ext uri="{9D8B030D-6E8A-4147-A177-3AD203B41FA5}">
                      <a16:colId xmlns:a16="http://schemas.microsoft.com/office/drawing/2014/main" val="1128932548"/>
                    </a:ext>
                  </a:extLst>
                </a:gridCol>
              </a:tblGrid>
              <a:tr h="510356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Età (X)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Frequenze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2563975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6624927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3623914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4783082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145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1704722"/>
                  </a:ext>
                </a:extLst>
              </a:tr>
              <a:tr h="510356"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147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502386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A6C703F-09C8-9627-1916-BD79EE831513}"/>
              </a:ext>
            </a:extLst>
          </p:cNvPr>
          <p:cNvSpPr txBox="1"/>
          <p:nvPr/>
        </p:nvSpPr>
        <p:spPr>
          <a:xfrm>
            <a:off x="5979961" y="3521949"/>
            <a:ext cx="471154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0070C0"/>
                </a:solidFill>
              </a:rPr>
              <a:t>Sintesi preliminare del dataset:</a:t>
            </a:r>
          </a:p>
          <a:p>
            <a:endParaRPr lang="it-IT" sz="2400" dirty="0"/>
          </a:p>
          <a:p>
            <a:r>
              <a:rPr lang="it-IT" sz="2400" dirty="0"/>
              <a:t>Età media aritmetica = </a:t>
            </a:r>
          </a:p>
          <a:p>
            <a:endParaRPr lang="it-IT" sz="2400" dirty="0"/>
          </a:p>
          <a:p>
            <a:r>
              <a:rPr lang="it-IT" sz="2400" dirty="0"/>
              <a:t>Età mediana =</a:t>
            </a:r>
          </a:p>
          <a:p>
            <a:endParaRPr lang="it-IT" sz="2400" dirty="0"/>
          </a:p>
          <a:p>
            <a:r>
              <a:rPr lang="it-IT" sz="2400" dirty="0"/>
              <a:t>Range di età =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377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BAC55F-0CBA-314A-C22E-9F6CCF139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A039EB53-0A34-0E8B-F1AA-A0238FC23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fld id="{EFC19B02-D885-427D-8C7C-0AB0DAB6771B}" type="slidenum">
              <a:rPr lang="en-US" sz="1900" smtClean="0"/>
              <a:pPr defTabSz="914400"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612E3-6DFE-FE6C-0E4D-5B9F09F51DCB}"/>
              </a:ext>
            </a:extLst>
          </p:cNvPr>
          <p:cNvSpPr txBox="1"/>
          <p:nvPr/>
        </p:nvSpPr>
        <p:spPr>
          <a:xfrm>
            <a:off x="1022087" y="1736436"/>
            <a:ext cx="5451629" cy="407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sz="2000" dirty="0" err="1">
                <a:solidFill>
                  <a:srgbClr val="000000"/>
                </a:solidFill>
              </a:rPr>
              <a:t>Distribuzione</a:t>
            </a:r>
            <a:r>
              <a:rPr lang="en-US" sz="2000" dirty="0">
                <a:solidFill>
                  <a:srgbClr val="000000"/>
                </a:solidFill>
              </a:rPr>
              <a:t> di 83 </a:t>
            </a:r>
            <a:r>
              <a:rPr lang="en-US" sz="2000" dirty="0" err="1">
                <a:solidFill>
                  <a:srgbClr val="000000"/>
                </a:solidFill>
              </a:rPr>
              <a:t>studenti</a:t>
            </a:r>
            <a:r>
              <a:rPr lang="en-US" sz="2000" dirty="0">
                <a:solidFill>
                  <a:srgbClr val="000000"/>
                </a:solidFill>
              </a:rPr>
              <a:t> di un </a:t>
            </a:r>
            <a:r>
              <a:rPr lang="en-US" sz="2000" dirty="0" err="1">
                <a:solidFill>
                  <a:srgbClr val="000000"/>
                </a:solidFill>
              </a:rPr>
              <a:t>corso</a:t>
            </a:r>
            <a:r>
              <a:rPr lang="en-US" sz="2000" dirty="0">
                <a:solidFill>
                  <a:srgbClr val="000000"/>
                </a:solidFill>
              </a:rPr>
              <a:t> di </a:t>
            </a:r>
            <a:r>
              <a:rPr lang="en-US" sz="2000" dirty="0" err="1">
                <a:solidFill>
                  <a:srgbClr val="000000"/>
                </a:solidFill>
              </a:rPr>
              <a:t>laurea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triennale</a:t>
            </a:r>
            <a:r>
              <a:rPr lang="en-US" sz="2000" dirty="0">
                <a:solidFill>
                  <a:srgbClr val="000000"/>
                </a:solidFill>
              </a:rPr>
              <a:t> secondo il </a:t>
            </a:r>
            <a:r>
              <a:rPr lang="en-US" sz="2000" dirty="0" err="1">
                <a:solidFill>
                  <a:srgbClr val="000000"/>
                </a:solidFill>
              </a:rPr>
              <a:t>livello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pregresso</a:t>
            </a:r>
            <a:r>
              <a:rPr lang="en-US" sz="2000" dirty="0">
                <a:solidFill>
                  <a:srgbClr val="000000"/>
                </a:solidFill>
              </a:rPr>
              <a:t> X di </a:t>
            </a:r>
            <a:r>
              <a:rPr lang="en-US" sz="2000" dirty="0" err="1">
                <a:solidFill>
                  <a:srgbClr val="000000"/>
                </a:solidFill>
              </a:rPr>
              <a:t>conoscenza</a:t>
            </a:r>
            <a:r>
              <a:rPr lang="en-US" sz="2000" dirty="0">
                <a:solidFill>
                  <a:srgbClr val="000000"/>
                </a:solidFill>
              </a:rPr>
              <a:t> di Excel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28469F9-DD2E-98A9-D5BD-6D2E4949B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09200"/>
              </p:ext>
            </p:extLst>
          </p:nvPr>
        </p:nvGraphicFramePr>
        <p:xfrm>
          <a:off x="1124983" y="2897991"/>
          <a:ext cx="5451629" cy="3098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153">
                  <a:extLst>
                    <a:ext uri="{9D8B030D-6E8A-4147-A177-3AD203B41FA5}">
                      <a16:colId xmlns:a16="http://schemas.microsoft.com/office/drawing/2014/main" val="2882169300"/>
                    </a:ext>
                  </a:extLst>
                </a:gridCol>
                <a:gridCol w="1709445">
                  <a:extLst>
                    <a:ext uri="{9D8B030D-6E8A-4147-A177-3AD203B41FA5}">
                      <a16:colId xmlns:a16="http://schemas.microsoft.com/office/drawing/2014/main" val="228508217"/>
                    </a:ext>
                  </a:extLst>
                </a:gridCol>
                <a:gridCol w="1436031">
                  <a:extLst>
                    <a:ext uri="{9D8B030D-6E8A-4147-A177-3AD203B41FA5}">
                      <a16:colId xmlns:a16="http://schemas.microsoft.com/office/drawing/2014/main" val="1417438552"/>
                    </a:ext>
                  </a:extLst>
                </a:gridCol>
              </a:tblGrid>
              <a:tr h="515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</a:rPr>
                        <a:t>Modalità</a:t>
                      </a:r>
                      <a:r>
                        <a:rPr lang="en-US" sz="1800" u="none" strike="noStrike" dirty="0">
                          <a:effectLst/>
                        </a:rPr>
                        <a:t> di 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Frequenze (</a:t>
                      </a:r>
                      <a:r>
                        <a:rPr lang="it-IT" dirty="0" err="1"/>
                        <a:t>n</a:t>
                      </a:r>
                      <a:r>
                        <a:rPr lang="it-IT" baseline="-25000" dirty="0" err="1"/>
                        <a:t>j</a:t>
                      </a:r>
                      <a:r>
                        <a:rPr lang="it-IT" dirty="0"/>
                        <a:t>)</a:t>
                      </a:r>
                      <a:endParaRPr lang="en-US" dirty="0"/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Percentuali</a:t>
                      </a:r>
                      <a:endParaRPr lang="en-US" dirty="0"/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828368739"/>
                  </a:ext>
                </a:extLst>
              </a:tr>
              <a:tr h="515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Per </a:t>
                      </a:r>
                      <a:r>
                        <a:rPr lang="en-US" sz="1800" u="none" strike="noStrike" dirty="0" err="1">
                          <a:effectLst/>
                        </a:rPr>
                        <a:t>nulla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14.46%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4166879652"/>
                  </a:ext>
                </a:extLst>
              </a:tr>
              <a:tr h="515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Poco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55.42%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902431872"/>
                  </a:ext>
                </a:extLst>
              </a:tr>
              <a:tr h="5187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Abbastanza</a:t>
                      </a:r>
                      <a:r>
                        <a:rPr lang="en-US" sz="1800" u="none" strike="noStrike" dirty="0">
                          <a:effectLst/>
                        </a:rPr>
                        <a:t> bene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25.30%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128747221"/>
                  </a:ext>
                </a:extLst>
              </a:tr>
              <a:tr h="515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Molto bene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4.82%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260277228"/>
                  </a:ext>
                </a:extLst>
              </a:tr>
              <a:tr h="515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Totale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83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100%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58" marR="15558" marT="15558" marB="0" anchor="ctr"/>
                </a:tc>
                <a:extLst>
                  <a:ext uri="{0D108BD9-81ED-4DB2-BD59-A6C34878D82A}">
                    <a16:rowId xmlns:a16="http://schemas.microsoft.com/office/drawing/2014/main" val="3182178393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E7AD4A0-B277-4225-A5BD-7FC3EDB4F687}"/>
              </a:ext>
            </a:extLst>
          </p:cNvPr>
          <p:cNvSpPr txBox="1">
            <a:spLocks/>
          </p:cNvSpPr>
          <p:nvPr/>
        </p:nvSpPr>
        <p:spPr>
          <a:xfrm>
            <a:off x="1782968" y="603403"/>
            <a:ext cx="9587288" cy="7338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dirty="0"/>
              <a:t>Esiste la mediana per caratteri qualitativi?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3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632</Words>
  <Application>Microsoft Office PowerPoint</Application>
  <PresentationFormat>Widescreen</PresentationFormat>
  <Paragraphs>200</Paragraphs>
  <Slides>10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Aparajita</vt:lpstr>
      <vt:lpstr>Aptos</vt:lpstr>
      <vt:lpstr>Aptos Display</vt:lpstr>
      <vt:lpstr>Arial</vt:lpstr>
      <vt:lpstr>Berlin Sans FB</vt:lpstr>
      <vt:lpstr>Calibri</vt:lpstr>
      <vt:lpstr>Cambria Math</vt:lpstr>
      <vt:lpstr>Eras Light ITC</vt:lpstr>
      <vt:lpstr>Kristen ITC</vt:lpstr>
      <vt:lpstr>Office Theme</vt:lpstr>
      <vt:lpstr>Modulo 2: sintetizzare i dati La via di mezzo - introduzione</vt:lpstr>
      <vt:lpstr>La media aritmetica (… non è tutto…)</vt:lpstr>
      <vt:lpstr>Tabella statistica: INTESTAZIONE? </vt:lpstr>
      <vt:lpstr>Media aritmetica: notazione</vt:lpstr>
      <vt:lpstr>Una sintesi più «robusta»: la mediana </vt:lpstr>
      <vt:lpstr>La mediana / 2</vt:lpstr>
      <vt:lpstr>La mediana: notazione</vt:lpstr>
      <vt:lpstr>Un primo indice di variabilità</vt:lpstr>
      <vt:lpstr>Presentazione standard di PowerPoint</vt:lpstr>
      <vt:lpstr>Esiste la mediana per caratteri qualitativi?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Rischi Assicurativi</dc:title>
  <dc:creator>anna.fiori@unimib.it</dc:creator>
  <cp:lastModifiedBy>anna.fiori@unimib.it</cp:lastModifiedBy>
  <cp:revision>70</cp:revision>
  <dcterms:created xsi:type="dcterms:W3CDTF">2020-11-05T07:04:49Z</dcterms:created>
  <dcterms:modified xsi:type="dcterms:W3CDTF">2025-12-01T11:57:38Z</dcterms:modified>
</cp:coreProperties>
</file>