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</p:sldIdLst>
  <p:sldSz cx="12192000" cy="6858000"/>
  <p:notesSz cx="6800850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1" d="100"/>
          <a:sy n="61" d="100"/>
        </p:scale>
        <p:origin x="8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C8286-F9FA-4EE9-9563-EE39AFBEA4F0}" type="datetimeFigureOut">
              <a:rPr lang="en-GB" smtClean="0"/>
              <a:t>16/02/2024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56F9D-3E58-4141-BD2A-855A7C4B71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8230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C8286-F9FA-4EE9-9563-EE39AFBEA4F0}" type="datetimeFigureOut">
              <a:rPr lang="en-GB" smtClean="0"/>
              <a:t>16/02/2024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56F9D-3E58-4141-BD2A-855A7C4B71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121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C8286-F9FA-4EE9-9563-EE39AFBEA4F0}" type="datetimeFigureOut">
              <a:rPr lang="en-GB" smtClean="0"/>
              <a:t>16/02/2024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56F9D-3E58-4141-BD2A-855A7C4B71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808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C8286-F9FA-4EE9-9563-EE39AFBEA4F0}" type="datetimeFigureOut">
              <a:rPr lang="en-GB" smtClean="0"/>
              <a:t>16/02/2024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56F9D-3E58-4141-BD2A-855A7C4B71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5660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C8286-F9FA-4EE9-9563-EE39AFBEA4F0}" type="datetimeFigureOut">
              <a:rPr lang="en-GB" smtClean="0"/>
              <a:t>16/02/2024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56F9D-3E58-4141-BD2A-855A7C4B71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3716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C8286-F9FA-4EE9-9563-EE39AFBEA4F0}" type="datetimeFigureOut">
              <a:rPr lang="en-GB" smtClean="0"/>
              <a:t>16/02/2024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56F9D-3E58-4141-BD2A-855A7C4B71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7175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C8286-F9FA-4EE9-9563-EE39AFBEA4F0}" type="datetimeFigureOut">
              <a:rPr lang="en-GB" smtClean="0"/>
              <a:t>16/02/2024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56F9D-3E58-4141-BD2A-855A7C4B71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573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C8286-F9FA-4EE9-9563-EE39AFBEA4F0}" type="datetimeFigureOut">
              <a:rPr lang="en-GB" smtClean="0"/>
              <a:t>16/02/2024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56F9D-3E58-4141-BD2A-855A7C4B71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2636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C8286-F9FA-4EE9-9563-EE39AFBEA4F0}" type="datetimeFigureOut">
              <a:rPr lang="en-GB" smtClean="0"/>
              <a:t>16/02/2024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56F9D-3E58-4141-BD2A-855A7C4B71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5456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C8286-F9FA-4EE9-9563-EE39AFBEA4F0}" type="datetimeFigureOut">
              <a:rPr lang="en-GB" smtClean="0"/>
              <a:t>16/02/2024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56F9D-3E58-4141-BD2A-855A7C4B71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138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C8286-F9FA-4EE9-9563-EE39AFBEA4F0}" type="datetimeFigureOut">
              <a:rPr lang="en-GB" smtClean="0"/>
              <a:t>16/02/2024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56F9D-3E58-4141-BD2A-855A7C4B71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726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6C8286-F9FA-4EE9-9563-EE39AFBEA4F0}" type="datetimeFigureOut">
              <a:rPr lang="en-GB" smtClean="0"/>
              <a:t>16/02/2024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56F9D-3E58-4141-BD2A-855A7C4B71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4395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7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5272317" y="2859111"/>
                <a:ext cx="1321666" cy="1171975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000" b="1" i="1" smtClean="0">
                          <a:solidFill>
                            <a:sysClr val="windowText" lastClr="00000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GB" sz="2000" b="1" i="1" smtClean="0">
                          <a:solidFill>
                            <a:sysClr val="windowText" lastClr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GB" sz="2000" b="1" i="1" smtClean="0">
                          <a:solidFill>
                            <a:sysClr val="windowText" lastClr="00000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GB" sz="2000" b="1" i="1" smtClean="0">
                          <a:solidFill>
                            <a:sysClr val="windowText" lastClr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GB" sz="2000" b="1" i="1" smtClean="0">
                          <a:solidFill>
                            <a:sysClr val="windowText" lastClr="00000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GB" sz="2000" b="1" i="1" smtClean="0">
                          <a:solidFill>
                            <a:sysClr val="windowText" lastClr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GB" sz="2000" b="1" i="1" smtClean="0">
                          <a:solidFill>
                            <a:sysClr val="windowText" lastClr="000000"/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GB" sz="2000" b="1" i="1" smtClean="0">
                          <a:solidFill>
                            <a:sysClr val="windowText" lastClr="000000"/>
                          </a:solidFill>
                          <a:latin typeface="Cambria Math" panose="02040503050406030204" pitchFamily="18" charset="0"/>
                        </a:rPr>
                        <m:t>,?</m:t>
                      </m:r>
                    </m:oMath>
                  </m:oMathPara>
                </a14:m>
                <a:endParaRPr lang="en-GB" sz="2000" b="1" dirty="0">
                  <a:solidFill>
                    <a:sysClr val="windowText" lastClr="000000"/>
                  </a:solidFill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2317" y="2859111"/>
                <a:ext cx="1321666" cy="11719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/>
          <p:cNvCxnSpPr/>
          <p:nvPr/>
        </p:nvCxnSpPr>
        <p:spPr>
          <a:xfrm flipV="1">
            <a:off x="6606862" y="1738645"/>
            <a:ext cx="1114031" cy="112046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stCxn id="4" idx="3"/>
            <a:endCxn id="37" idx="1"/>
          </p:cNvCxnSpPr>
          <p:nvPr/>
        </p:nvCxnSpPr>
        <p:spPr>
          <a:xfrm flipV="1">
            <a:off x="6593983" y="3432220"/>
            <a:ext cx="2292451" cy="128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606862" y="4018207"/>
            <a:ext cx="1126907" cy="112046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 flipV="1">
            <a:off x="3721991" y="1738645"/>
            <a:ext cx="1777289" cy="112046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3709112" y="4031086"/>
            <a:ext cx="1777288" cy="1107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38" idx="3"/>
            <a:endCxn id="4" idx="1"/>
          </p:cNvCxnSpPr>
          <p:nvPr/>
        </p:nvCxnSpPr>
        <p:spPr>
          <a:xfrm>
            <a:off x="2936377" y="3445098"/>
            <a:ext cx="2335940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cxnSpLocks/>
            <a:stCxn id="4" idx="0"/>
            <a:endCxn id="29" idx="2"/>
          </p:cNvCxnSpPr>
          <p:nvPr/>
        </p:nvCxnSpPr>
        <p:spPr>
          <a:xfrm flipH="1" flipV="1">
            <a:off x="5921674" y="1378036"/>
            <a:ext cx="11476" cy="14810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4" idx="2"/>
            <a:endCxn id="30" idx="0"/>
          </p:cNvCxnSpPr>
          <p:nvPr/>
        </p:nvCxnSpPr>
        <p:spPr>
          <a:xfrm flipH="1">
            <a:off x="5930725" y="4031086"/>
            <a:ext cx="2425" cy="14939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4991784" y="758775"/>
            <a:ext cx="1859779" cy="61926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009887" y="5525033"/>
            <a:ext cx="1841676" cy="11719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7733769" y="566670"/>
            <a:ext cx="1841676" cy="11719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867436" y="566670"/>
            <a:ext cx="1841676" cy="11719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867436" y="5125793"/>
            <a:ext cx="1841676" cy="11719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7733769" y="5125794"/>
            <a:ext cx="1841676" cy="11719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8886434" y="2846232"/>
            <a:ext cx="1841676" cy="11719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094701" y="2859110"/>
            <a:ext cx="1841676" cy="11719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44"/>
              <p:cNvSpPr/>
              <p:nvPr/>
            </p:nvSpPr>
            <p:spPr>
              <a:xfrm>
                <a:off x="5369450" y="1647424"/>
                <a:ext cx="1128480" cy="865029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000" b="0" i="1" smtClean="0">
                          <a:solidFill>
                            <a:sysClr val="windowText" lastClr="000000"/>
                          </a:solidFill>
                          <a:latin typeface="Cambria Math" panose="02040503050406030204" pitchFamily="18" charset="0"/>
                        </a:rPr>
                        <m:t>𝑀𝑜𝑑</m:t>
                      </m:r>
                      <m:r>
                        <a:rPr lang="it-IT" sz="2000" b="0" i="1" smtClean="0">
                          <a:solidFill>
                            <a:sysClr val="windowText" lastClr="00000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GB" sz="2000" b="0" i="1" smtClean="0">
                          <a:solidFill>
                            <a:sysClr val="windowText" lastClr="000000"/>
                          </a:solidFill>
                          <a:latin typeface="Cambria Math" panose="02040503050406030204" pitchFamily="18" charset="0"/>
                        </a:rPr>
                        <m:t>=6</m:t>
                      </m:r>
                    </m:oMath>
                  </m:oMathPara>
                </a14:m>
                <a:endParaRPr lang="en-GB" sz="2000" dirty="0">
                  <a:solidFill>
                    <a:sysClr val="windowText" lastClr="000000"/>
                  </a:solidFill>
                </a:endParaRPr>
              </a:p>
            </p:txBody>
          </p:sp>
        </mc:Choice>
        <mc:Fallback xmlns="">
          <p:sp>
            <p:nvSpPr>
              <p:cNvPr id="45" name="Rectangle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9450" y="1647424"/>
                <a:ext cx="1128480" cy="86502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Rectangle 49"/>
              <p:cNvSpPr/>
              <p:nvPr/>
            </p:nvSpPr>
            <p:spPr>
              <a:xfrm>
                <a:off x="6854146" y="1866363"/>
                <a:ext cx="1128480" cy="865029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𝑀𝑜𝑑</m:t>
                      </m:r>
                      <m:r>
                        <a:rPr lang="it-IT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=4</m:t>
                      </m:r>
                    </m:oMath>
                  </m:oMathPara>
                </a14:m>
                <a:endParaRPr lang="en-GB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0" name="Rectangle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4146" y="1866363"/>
                <a:ext cx="1128480" cy="86502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Rectangle 50"/>
              <p:cNvSpPr/>
              <p:nvPr/>
            </p:nvSpPr>
            <p:spPr>
              <a:xfrm>
                <a:off x="7191275" y="2999704"/>
                <a:ext cx="1128480" cy="865029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000" b="0" i="1" smtClean="0">
                          <a:solidFill>
                            <a:sysClr val="windowText" lastClr="000000"/>
                          </a:solidFill>
                          <a:latin typeface="Cambria Math" panose="02040503050406030204" pitchFamily="18" charset="0"/>
                        </a:rPr>
                        <m:t>𝑀𝑒𝑑𝑖𝑎</m:t>
                      </m:r>
                      <m:r>
                        <a:rPr lang="it-IT" sz="2000" b="0" i="1" smtClean="0">
                          <a:solidFill>
                            <a:sysClr val="windowText" lastClr="000000"/>
                          </a:solidFill>
                          <a:latin typeface="Cambria Math" panose="02040503050406030204" pitchFamily="18" charset="0"/>
                        </a:rPr>
                        <m:t>𝑛𝑎</m:t>
                      </m:r>
                      <m:r>
                        <a:rPr lang="en-GB" sz="2000" b="0" i="1" smtClean="0">
                          <a:solidFill>
                            <a:sysClr val="windowText" lastClr="000000"/>
                          </a:solidFill>
                          <a:latin typeface="Cambria Math" panose="02040503050406030204" pitchFamily="18" charset="0"/>
                        </a:rPr>
                        <m:t>=4</m:t>
                      </m:r>
                    </m:oMath>
                  </m:oMathPara>
                </a14:m>
                <a:endParaRPr lang="en-GB" sz="2000" dirty="0">
                  <a:solidFill>
                    <a:sysClr val="windowText" lastClr="000000"/>
                  </a:solidFill>
                </a:endParaRPr>
              </a:p>
            </p:txBody>
          </p:sp>
        </mc:Choice>
        <mc:Fallback xmlns="">
          <p:sp>
            <p:nvSpPr>
              <p:cNvPr id="51" name="Rectangle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1275" y="2999704"/>
                <a:ext cx="1128480" cy="865029"/>
              </a:xfrm>
              <a:prstGeom prst="rect">
                <a:avLst/>
              </a:prstGeom>
              <a:blipFill>
                <a:blip r:embed="rId5"/>
                <a:stretch>
                  <a:fillRect l="-1579"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Rectangle 51"/>
              <p:cNvSpPr/>
              <p:nvPr/>
            </p:nvSpPr>
            <p:spPr>
              <a:xfrm>
                <a:off x="6907936" y="4107291"/>
                <a:ext cx="1128480" cy="865029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𝑀𝑒</m:t>
                      </m:r>
                      <m:r>
                        <a:rPr lang="it-IT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𝑑𝑖𝑎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=5</m:t>
                      </m:r>
                    </m:oMath>
                  </m:oMathPara>
                </a14:m>
                <a:endParaRPr lang="en-GB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2" name="Rectangle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7936" y="4107291"/>
                <a:ext cx="1128480" cy="86502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Rectangle 52"/>
              <p:cNvSpPr/>
              <p:nvPr/>
            </p:nvSpPr>
            <p:spPr>
              <a:xfrm>
                <a:off x="5369449" y="4377744"/>
                <a:ext cx="1128480" cy="865029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000" b="0" i="1" smtClean="0">
                          <a:solidFill>
                            <a:sysClr val="windowText" lastClr="000000"/>
                          </a:solidFill>
                          <a:latin typeface="Cambria Math" panose="02040503050406030204" pitchFamily="18" charset="0"/>
                        </a:rPr>
                        <m:t>𝑀𝑒𝑑𝑖𝑎</m:t>
                      </m:r>
                      <m:r>
                        <a:rPr lang="it-IT" sz="2000" b="0" i="1" smtClean="0">
                          <a:solidFill>
                            <a:sysClr val="windowText" lastClr="000000"/>
                          </a:solidFill>
                          <a:latin typeface="Cambria Math" panose="02040503050406030204" pitchFamily="18" charset="0"/>
                        </a:rPr>
                        <m:t>𝑛𝑎</m:t>
                      </m:r>
                      <m:r>
                        <a:rPr lang="en-GB" sz="2000" b="0" i="1" smtClean="0">
                          <a:solidFill>
                            <a:sysClr val="windowText" lastClr="000000"/>
                          </a:solidFill>
                          <a:latin typeface="Cambria Math" panose="02040503050406030204" pitchFamily="18" charset="0"/>
                        </a:rPr>
                        <m:t>=5</m:t>
                      </m:r>
                    </m:oMath>
                  </m:oMathPara>
                </a14:m>
                <a:endParaRPr lang="en-GB" sz="2000" dirty="0">
                  <a:solidFill>
                    <a:sysClr val="windowText" lastClr="000000"/>
                  </a:solidFill>
                </a:endParaRPr>
              </a:p>
            </p:txBody>
          </p:sp>
        </mc:Choice>
        <mc:Fallback xmlns="">
          <p:sp>
            <p:nvSpPr>
              <p:cNvPr id="53" name="Rectangle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9449" y="4377744"/>
                <a:ext cx="1128480" cy="865029"/>
              </a:xfrm>
              <a:prstGeom prst="rect">
                <a:avLst/>
              </a:prstGeom>
              <a:blipFill>
                <a:blip r:embed="rId7"/>
                <a:stretch>
                  <a:fillRect l="-1579"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/>
              <p:cNvSpPr/>
              <p:nvPr/>
            </p:nvSpPr>
            <p:spPr>
              <a:xfrm>
                <a:off x="3598065" y="2999703"/>
                <a:ext cx="1128480" cy="865029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000" b="0" i="1" smtClean="0">
                          <a:solidFill>
                            <a:sysClr val="windowText" lastClr="000000"/>
                          </a:solidFill>
                          <a:latin typeface="Cambria Math" panose="02040503050406030204" pitchFamily="18" charset="0"/>
                        </a:rPr>
                        <m:t>𝑅𝑎𝑛𝑔𝑒</m:t>
                      </m:r>
                      <m:r>
                        <a:rPr lang="en-GB" sz="2000" b="0" i="1" smtClean="0">
                          <a:solidFill>
                            <a:sysClr val="windowText" lastClr="000000"/>
                          </a:solidFill>
                          <a:latin typeface="Cambria Math" panose="02040503050406030204" pitchFamily="18" charset="0"/>
                        </a:rPr>
                        <m:t>=4</m:t>
                      </m:r>
                    </m:oMath>
                  </m:oMathPara>
                </a14:m>
                <a:endParaRPr lang="en-GB" sz="2000" dirty="0">
                  <a:solidFill>
                    <a:sysClr val="windowText" lastClr="000000"/>
                  </a:solidFill>
                </a:endParaRPr>
              </a:p>
            </p:txBody>
          </p:sp>
        </mc:Choice>
        <mc:Fallback xmlns="">
          <p:sp>
            <p:nvSpPr>
              <p:cNvPr id="55" name="Rectangle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8065" y="2999703"/>
                <a:ext cx="1128480" cy="86502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Rectangle 55"/>
              <p:cNvSpPr/>
              <p:nvPr/>
            </p:nvSpPr>
            <p:spPr>
              <a:xfrm>
                <a:off x="3970474" y="4260759"/>
                <a:ext cx="1128480" cy="865029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𝑀𝑒</m:t>
                      </m:r>
                      <m:r>
                        <a:rPr lang="it-IT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𝑑𝑖𝑎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=6</m:t>
                      </m:r>
                    </m:oMath>
                  </m:oMathPara>
                </a14:m>
                <a:endParaRPr lang="en-GB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6" name="Rectangle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0474" y="4260759"/>
                <a:ext cx="1128480" cy="86502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30"/>
          <p:cNvSpPr txBox="1"/>
          <p:nvPr/>
        </p:nvSpPr>
        <p:spPr>
          <a:xfrm>
            <a:off x="4632441" y="410159"/>
            <a:ext cx="2578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i="1" dirty="0" err="1">
                <a:solidFill>
                  <a:srgbClr val="FF0000"/>
                </a:solidFill>
              </a:rPr>
              <a:t>Esempio</a:t>
            </a:r>
            <a:r>
              <a:rPr lang="en-GB" sz="2400" b="1" i="1" dirty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EB4AD53-618E-54EA-55E6-B6D174A87C76}"/>
              </a:ext>
            </a:extLst>
          </p:cNvPr>
          <p:cNvSpPr txBox="1"/>
          <p:nvPr/>
        </p:nvSpPr>
        <p:spPr>
          <a:xfrm>
            <a:off x="5000835" y="823432"/>
            <a:ext cx="18416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6</a:t>
            </a:r>
            <a:endParaRPr lang="en-US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983DC2E-C4AF-E14A-5BB3-7F16CDA391C8}"/>
                  </a:ext>
                </a:extLst>
              </p:cNvPr>
              <p:cNvSpPr/>
              <p:nvPr/>
            </p:nvSpPr>
            <p:spPr>
              <a:xfrm>
                <a:off x="3818044" y="1725759"/>
                <a:ext cx="1280911" cy="1005633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it-IT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𝐵𝑖𝑚𝑜𝑑𝑎𝑙𝑒</m:t>
                      </m:r>
                    </m:oMath>
                  </m:oMathPara>
                </a14:m>
                <a:endParaRPr lang="en-GB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983DC2E-C4AF-E14A-5BB3-7F16CDA391C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8044" y="1725759"/>
                <a:ext cx="1280911" cy="1005633"/>
              </a:xfrm>
              <a:prstGeom prst="rect">
                <a:avLst/>
              </a:prstGeom>
              <a:blipFill>
                <a:blip r:embed="rId10"/>
                <a:stretch>
                  <a:fillRect l="-930"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645037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Cambria Math</vt:lpstr>
      <vt:lpstr>Comic Sans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Louise Lutwyche</dc:creator>
  <cp:lastModifiedBy>anna.fiori@unimib.it</cp:lastModifiedBy>
  <cp:revision>45</cp:revision>
  <cp:lastPrinted>2017-06-05T05:41:00Z</cp:lastPrinted>
  <dcterms:created xsi:type="dcterms:W3CDTF">2016-09-18T17:13:39Z</dcterms:created>
  <dcterms:modified xsi:type="dcterms:W3CDTF">2024-02-16T10:27:35Z</dcterms:modified>
</cp:coreProperties>
</file>